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32" r:id="rId6"/>
    <p:sldId id="333" r:id="rId7"/>
    <p:sldId id="334" r:id="rId8"/>
    <p:sldId id="335" r:id="rId9"/>
    <p:sldId id="336" r:id="rId10"/>
    <p:sldId id="367" r:id="rId11"/>
    <p:sldId id="337" r:id="rId12"/>
    <p:sldId id="338" r:id="rId13"/>
    <p:sldId id="339" r:id="rId14"/>
    <p:sldId id="340" r:id="rId15"/>
    <p:sldId id="341" r:id="rId16"/>
    <p:sldId id="342" r:id="rId17"/>
    <p:sldId id="321" r:id="rId18"/>
    <p:sldId id="355" r:id="rId19"/>
    <p:sldId id="281" r:id="rId20"/>
    <p:sldId id="322" r:id="rId21"/>
    <p:sldId id="323" r:id="rId22"/>
    <p:sldId id="356" r:id="rId23"/>
    <p:sldId id="357" r:id="rId24"/>
    <p:sldId id="358" r:id="rId25"/>
    <p:sldId id="359" r:id="rId26"/>
    <p:sldId id="360" r:id="rId27"/>
    <p:sldId id="361" r:id="rId28"/>
    <p:sldId id="363" r:id="rId29"/>
    <p:sldId id="364" r:id="rId30"/>
    <p:sldId id="365" r:id="rId31"/>
    <p:sldId id="36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7.01.2021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7.01.2021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7.01.2021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7.01.2021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077218"/>
          </a:xfrm>
          <a:prstGeom prst="rect">
            <a:avLst/>
          </a:prstGeom>
          <a:noFill/>
        </p:spPr>
        <p:txBody>
          <a:bodyPr wrap="square" rtlCol="0">
            <a:spAutoFit/>
          </a:bodyPr>
          <a:lstStyle/>
          <a:p>
            <a:r>
              <a:rPr lang="tr-TR" sz="3200" b="1" dirty="0">
                <a:solidFill>
                  <a:srgbClr val="C00000"/>
                </a:solidFill>
              </a:rPr>
              <a:t>KEFARETLER, ADAK VE YEMİNLER, HARAMLAR VE HELALLER</a:t>
            </a:r>
            <a:endParaRPr lang="tr-TR" sz="32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c. </a:t>
            </a:r>
            <a:r>
              <a:rPr lang="tr-TR" b="1" dirty="0" err="1">
                <a:solidFill>
                  <a:srgbClr val="C00000"/>
                </a:solidFill>
              </a:rPr>
              <a:t>Zıhar</a:t>
            </a:r>
            <a:r>
              <a:rPr lang="tr-TR" b="1" dirty="0">
                <a:solidFill>
                  <a:srgbClr val="C00000"/>
                </a:solidFill>
              </a:rPr>
              <a:t> Kefareti</a:t>
            </a:r>
            <a:endParaRPr lang="tr-TR" dirty="0"/>
          </a:p>
        </p:txBody>
      </p:sp>
      <p:sp>
        <p:nvSpPr>
          <p:cNvPr id="3" name="İçerik Yer Tutucusu 2"/>
          <p:cNvSpPr>
            <a:spLocks noGrp="1"/>
          </p:cNvSpPr>
          <p:nvPr>
            <p:ph idx="1"/>
          </p:nvPr>
        </p:nvSpPr>
        <p:spPr/>
        <p:txBody>
          <a:bodyPr/>
          <a:lstStyle/>
          <a:p>
            <a:pPr>
              <a:lnSpc>
                <a:spcPct val="150000"/>
              </a:lnSpc>
              <a:spcBef>
                <a:spcPts val="600"/>
              </a:spcBef>
            </a:pPr>
            <a:r>
              <a:rPr lang="tr-TR" dirty="0"/>
              <a:t>İslam ile birlikte kadının aleyhine olan bu boşanma şekli </a:t>
            </a:r>
            <a:r>
              <a:rPr lang="tr-TR" dirty="0" smtClean="0"/>
              <a:t>kaldırılmıştır. Bununla birlikte karısına </a:t>
            </a:r>
            <a:r>
              <a:rPr lang="tr-TR" dirty="0"/>
              <a:t>bu ve benzeri </a:t>
            </a:r>
            <a:r>
              <a:rPr lang="tr-TR" dirty="0" smtClean="0"/>
              <a:t>söz </a:t>
            </a:r>
            <a:r>
              <a:rPr lang="tr-TR" dirty="0"/>
              <a:t>söyleyen </a:t>
            </a:r>
            <a:r>
              <a:rPr lang="tr-TR" dirty="0" smtClean="0"/>
              <a:t>erkekler, </a:t>
            </a:r>
            <a:r>
              <a:rPr lang="tr-TR" dirty="0"/>
              <a:t>kefaret ödemekle sorumlu </a:t>
            </a:r>
            <a:r>
              <a:rPr lang="tr-TR" dirty="0" smtClean="0"/>
              <a:t>tutulmuşlardır. Dolayısıyla </a:t>
            </a:r>
            <a:r>
              <a:rPr lang="tr-TR" dirty="0" err="1" smtClean="0"/>
              <a:t>zıhar</a:t>
            </a:r>
            <a:r>
              <a:rPr lang="tr-TR" dirty="0" smtClean="0"/>
              <a:t> kefareti, </a:t>
            </a:r>
            <a:r>
              <a:rPr lang="tr-TR" dirty="0" err="1"/>
              <a:t>zıhar</a:t>
            </a:r>
            <a:r>
              <a:rPr lang="tr-TR" dirty="0"/>
              <a:t> </a:t>
            </a:r>
            <a:r>
              <a:rPr lang="tr-TR" dirty="0" smtClean="0"/>
              <a:t>yemini </a:t>
            </a:r>
            <a:r>
              <a:rPr lang="tr-TR" dirty="0"/>
              <a:t>yapan </a:t>
            </a:r>
            <a:r>
              <a:rPr lang="tr-TR" dirty="0" smtClean="0"/>
              <a:t>erkeğin, </a:t>
            </a:r>
            <a:r>
              <a:rPr lang="tr-TR" dirty="0"/>
              <a:t>karısıyla yeniden bir araya gelebilmesi için ödemesi gereken kefarettir.</a:t>
            </a:r>
          </a:p>
          <a:p>
            <a:endParaRPr lang="tr-TR" dirty="0"/>
          </a:p>
        </p:txBody>
      </p:sp>
    </p:spTree>
    <p:extLst>
      <p:ext uri="{BB962C8B-B14F-4D97-AF65-F5344CB8AC3E}">
        <p14:creationId xmlns:p14="http://schemas.microsoft.com/office/powerpoint/2010/main" val="299319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65585"/>
          </a:xfrm>
        </p:spPr>
        <p:txBody>
          <a:bodyPr/>
          <a:lstStyle/>
          <a:p>
            <a:r>
              <a:rPr lang="tr-TR" b="1" dirty="0" smtClean="0">
                <a:solidFill>
                  <a:srgbClr val="00B050"/>
                </a:solidFill>
              </a:rPr>
              <a:t>Odaklanalım!...</a:t>
            </a:r>
            <a:endParaRPr lang="tr-TR" dirty="0">
              <a:solidFill>
                <a:srgbClr val="00B050"/>
              </a:solidFill>
            </a:endParaRPr>
          </a:p>
        </p:txBody>
      </p:sp>
      <p:sp>
        <p:nvSpPr>
          <p:cNvPr id="3" name="İçerik Yer Tutucusu 2"/>
          <p:cNvSpPr>
            <a:spLocks noGrp="1"/>
          </p:cNvSpPr>
          <p:nvPr>
            <p:ph idx="1"/>
          </p:nvPr>
        </p:nvSpPr>
        <p:spPr>
          <a:xfrm>
            <a:off x="838200" y="1307690"/>
            <a:ext cx="10515600" cy="4869273"/>
          </a:xfrm>
        </p:spPr>
        <p:txBody>
          <a:bodyPr>
            <a:normAutofit/>
          </a:bodyPr>
          <a:lstStyle/>
          <a:p>
            <a:pPr>
              <a:lnSpc>
                <a:spcPct val="150000"/>
              </a:lnSpc>
              <a:spcBef>
                <a:spcPts val="600"/>
              </a:spcBef>
            </a:pPr>
            <a:r>
              <a:rPr lang="tr-TR" b="1" dirty="0" err="1">
                <a:solidFill>
                  <a:srgbClr val="00B050"/>
                </a:solidFill>
              </a:rPr>
              <a:t>Zıhar</a:t>
            </a:r>
            <a:r>
              <a:rPr lang="tr-TR" b="1" dirty="0">
                <a:solidFill>
                  <a:srgbClr val="00B050"/>
                </a:solidFill>
              </a:rPr>
              <a:t> Yemini eden erkeğin kefareti: </a:t>
            </a:r>
            <a:r>
              <a:rPr lang="tr-TR" dirty="0"/>
              <a:t>Gücü yetiyorsa bir köle azat etmesi </a:t>
            </a:r>
            <a:r>
              <a:rPr lang="tr-TR" dirty="0" smtClean="0"/>
              <a:t>gerekir. </a:t>
            </a:r>
            <a:r>
              <a:rPr lang="tr-TR" dirty="0"/>
              <a:t>Eğer buna gücü yetmiyorsa peş peşe iki ay oruç tutması </a:t>
            </a:r>
            <a:r>
              <a:rPr lang="tr-TR" dirty="0" smtClean="0"/>
              <a:t>gerekir. </a:t>
            </a:r>
            <a:r>
              <a:rPr lang="tr-TR" dirty="0"/>
              <a:t>Buna da gücü yetmiyorsa altmış fakiri doyurması </a:t>
            </a:r>
            <a:r>
              <a:rPr lang="tr-TR" dirty="0" smtClean="0"/>
              <a:t>gerekir. </a:t>
            </a:r>
            <a:r>
              <a:rPr lang="tr-TR" dirty="0"/>
              <a:t>Bu sıraya riayet edilmesi </a:t>
            </a:r>
            <a:r>
              <a:rPr lang="tr-TR" dirty="0" smtClean="0"/>
              <a:t>gerekir.</a:t>
            </a:r>
            <a:endParaRPr lang="tr-TR" dirty="0"/>
          </a:p>
        </p:txBody>
      </p:sp>
    </p:spTree>
    <p:extLst>
      <p:ext uri="{BB962C8B-B14F-4D97-AF65-F5344CB8AC3E}">
        <p14:creationId xmlns:p14="http://schemas.microsoft.com/office/powerpoint/2010/main" val="267131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C00000"/>
                </a:solidFill>
              </a:rPr>
              <a:t>d. Adam Öldürme Kefareti</a:t>
            </a:r>
          </a:p>
        </p:txBody>
      </p:sp>
      <p:sp>
        <p:nvSpPr>
          <p:cNvPr id="3" name="İçerik Yer Tutucusu 2"/>
          <p:cNvSpPr>
            <a:spLocks noGrp="1"/>
          </p:cNvSpPr>
          <p:nvPr>
            <p:ph idx="1"/>
          </p:nvPr>
        </p:nvSpPr>
        <p:spPr>
          <a:xfrm>
            <a:off x="838200" y="1268361"/>
            <a:ext cx="10515600" cy="4908602"/>
          </a:xfrm>
        </p:spPr>
        <p:txBody>
          <a:bodyPr>
            <a:normAutofit fontScale="92500" lnSpcReduction="20000"/>
          </a:bodyPr>
          <a:lstStyle/>
          <a:p>
            <a:pPr>
              <a:lnSpc>
                <a:spcPct val="150000"/>
              </a:lnSpc>
              <a:spcBef>
                <a:spcPts val="600"/>
              </a:spcBef>
            </a:pPr>
            <a:r>
              <a:rPr lang="tr-TR" dirty="0"/>
              <a:t>İslam’ın korunmasını emrettiği temel </a:t>
            </a:r>
            <a:r>
              <a:rPr lang="tr-TR" dirty="0" smtClean="0"/>
              <a:t>değerlerin başında insan hayatı gelir. Bir insanı öldüren bir kişi, hem </a:t>
            </a:r>
            <a:r>
              <a:rPr lang="tr-TR" dirty="0"/>
              <a:t>hukuki açıdan cezalandırılır hem de kefaret ödemesi </a:t>
            </a:r>
            <a:r>
              <a:rPr lang="tr-TR" dirty="0" smtClean="0"/>
              <a:t>gerekir. </a:t>
            </a:r>
            <a:r>
              <a:rPr lang="tr-TR" dirty="0"/>
              <a:t>Hanefi mezhebine göre sadece hata ile adam öldürmede kefaret </a:t>
            </a:r>
            <a:r>
              <a:rPr lang="tr-TR" dirty="0" smtClean="0"/>
              <a:t>ödenirken, </a:t>
            </a:r>
            <a:r>
              <a:rPr lang="tr-TR" dirty="0"/>
              <a:t>diğer mezheplere göre kasten adam öldürmede de kefaret </a:t>
            </a:r>
            <a:r>
              <a:rPr lang="tr-TR" dirty="0" smtClean="0"/>
              <a:t>ödenmesi gerekir. </a:t>
            </a:r>
            <a:r>
              <a:rPr lang="tr-TR" dirty="0"/>
              <a:t>Adam öldürme kefaretinde öldürülenin Müslüman ya da gayrimüslim olması fark etmez. Önemli olan bir insanın hayatının </a:t>
            </a:r>
            <a:r>
              <a:rPr lang="tr-TR" dirty="0" smtClean="0"/>
              <a:t>sonlandırılmasıdır.</a:t>
            </a:r>
          </a:p>
          <a:p>
            <a:pPr>
              <a:lnSpc>
                <a:spcPct val="150000"/>
              </a:lnSpc>
              <a:spcBef>
                <a:spcPts val="600"/>
              </a:spcBef>
            </a:pPr>
            <a:r>
              <a:rPr lang="tr-TR" b="1" dirty="0" smtClean="0">
                <a:solidFill>
                  <a:srgbClr val="00B050"/>
                </a:solidFill>
              </a:rPr>
              <a:t>Adam öldürmenin kefareti, </a:t>
            </a:r>
            <a:r>
              <a:rPr lang="tr-TR" dirty="0"/>
              <a:t>Mümin bir köle azat etmektir. Eğer katilin buna gücü yetmiyorsa iki ay peş peşe oruç tutması </a:t>
            </a:r>
            <a:r>
              <a:rPr lang="tr-TR" dirty="0" smtClean="0"/>
              <a:t>gerekir. </a:t>
            </a:r>
            <a:endParaRPr lang="tr-TR" dirty="0"/>
          </a:p>
        </p:txBody>
      </p:sp>
    </p:spTree>
    <p:extLst>
      <p:ext uri="{BB962C8B-B14F-4D97-AF65-F5344CB8AC3E}">
        <p14:creationId xmlns:p14="http://schemas.microsoft.com/office/powerpoint/2010/main" val="274515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95081"/>
          </a:xfrm>
        </p:spPr>
        <p:txBody>
          <a:bodyPr/>
          <a:lstStyle/>
          <a:p>
            <a:r>
              <a:rPr lang="tr-TR" b="1" dirty="0">
                <a:solidFill>
                  <a:srgbClr val="C00000"/>
                </a:solidFill>
              </a:rPr>
              <a:t>e. Hacda Tıraş Olma Kefareti</a:t>
            </a:r>
          </a:p>
        </p:txBody>
      </p:sp>
      <p:sp>
        <p:nvSpPr>
          <p:cNvPr id="3" name="İçerik Yer Tutucusu 2"/>
          <p:cNvSpPr>
            <a:spLocks noGrp="1"/>
          </p:cNvSpPr>
          <p:nvPr>
            <p:ph idx="1"/>
          </p:nvPr>
        </p:nvSpPr>
        <p:spPr>
          <a:xfrm>
            <a:off x="838200" y="1288026"/>
            <a:ext cx="10515600" cy="4888937"/>
          </a:xfrm>
        </p:spPr>
        <p:txBody>
          <a:bodyPr>
            <a:normAutofit fontScale="92500"/>
          </a:bodyPr>
          <a:lstStyle/>
          <a:p>
            <a:pPr>
              <a:lnSpc>
                <a:spcPct val="150000"/>
              </a:lnSpc>
              <a:spcBef>
                <a:spcPts val="600"/>
              </a:spcBef>
            </a:pPr>
            <a:r>
              <a:rPr lang="tr-TR" dirty="0"/>
              <a:t>Hac niyetiyle ihrama giren bir kimsenin bir mazeret sebebiyle vaktinden önce tıraş olmasından dolayı ödemesi gereken kefarettir. Bu </a:t>
            </a:r>
            <a:r>
              <a:rPr lang="tr-TR" dirty="0" smtClean="0"/>
              <a:t>mazeretler, </a:t>
            </a:r>
            <a:r>
              <a:rPr lang="tr-TR" dirty="0"/>
              <a:t>hastalık ya da </a:t>
            </a:r>
            <a:r>
              <a:rPr lang="tr-TR" dirty="0" smtClean="0"/>
              <a:t>herhangi bir </a:t>
            </a:r>
            <a:r>
              <a:rPr lang="tr-TR" dirty="0"/>
              <a:t>rahatsızlık sebebiyle olabilmektedir. İhrama giren bir kimsenin ihramlı iken yapması yasaklanan fiillerin içinde tıraş </a:t>
            </a:r>
            <a:r>
              <a:rPr lang="tr-TR" dirty="0" smtClean="0"/>
              <a:t>olmak da vardır</a:t>
            </a:r>
            <a:r>
              <a:rPr lang="tr-TR" dirty="0"/>
              <a:t>. Bu yasağın ihlali halinde üç gün oruç tutmak ya da altı fakiri doyurmak ya da bir koyun (dem) kurban etmek gerekmektedir. Tıraş olma kefaretinde diğerlerinden farklı olarak üç gün tutulması gereken orucun peş peşe </a:t>
            </a:r>
            <a:r>
              <a:rPr lang="tr-TR" dirty="0" smtClean="0"/>
              <a:t>tutulması </a:t>
            </a:r>
            <a:r>
              <a:rPr lang="tr-TR" dirty="0"/>
              <a:t>gerekmez. </a:t>
            </a:r>
          </a:p>
        </p:txBody>
      </p:sp>
    </p:spTree>
    <p:extLst>
      <p:ext uri="{BB962C8B-B14F-4D97-AF65-F5344CB8AC3E}">
        <p14:creationId xmlns:p14="http://schemas.microsoft.com/office/powerpoint/2010/main" val="239124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13068"/>
          </a:xfrm>
        </p:spPr>
        <p:txBody>
          <a:bodyPr>
            <a:normAutofit fontScale="90000"/>
          </a:bodyPr>
          <a:lstStyle/>
          <a:p>
            <a:r>
              <a:rPr lang="tr-TR" b="1" dirty="0">
                <a:solidFill>
                  <a:srgbClr val="C00000"/>
                </a:solidFill>
              </a:rPr>
              <a:t>f. Kadın </a:t>
            </a:r>
            <a:r>
              <a:rPr lang="tr-TR" b="1" dirty="0" err="1">
                <a:solidFill>
                  <a:srgbClr val="C00000"/>
                </a:solidFill>
              </a:rPr>
              <a:t>Hayızlı</a:t>
            </a:r>
            <a:r>
              <a:rPr lang="tr-TR" b="1" dirty="0">
                <a:solidFill>
                  <a:srgbClr val="C00000"/>
                </a:solidFill>
              </a:rPr>
              <a:t> İken Cinsel Münasebette Bulunma Kefareti </a:t>
            </a:r>
          </a:p>
        </p:txBody>
      </p:sp>
      <p:sp>
        <p:nvSpPr>
          <p:cNvPr id="3" name="İçerik Yer Tutucusu 2"/>
          <p:cNvSpPr>
            <a:spLocks noGrp="1"/>
          </p:cNvSpPr>
          <p:nvPr>
            <p:ph idx="1"/>
          </p:nvPr>
        </p:nvSpPr>
        <p:spPr>
          <a:xfrm>
            <a:off x="838200" y="1514168"/>
            <a:ext cx="10515600" cy="4662795"/>
          </a:xfrm>
        </p:spPr>
        <p:txBody>
          <a:bodyPr>
            <a:normAutofit/>
          </a:bodyPr>
          <a:lstStyle/>
          <a:p>
            <a:pPr>
              <a:lnSpc>
                <a:spcPct val="150000"/>
              </a:lnSpc>
              <a:spcBef>
                <a:spcPts val="600"/>
              </a:spcBef>
            </a:pPr>
            <a:r>
              <a:rPr lang="tr-TR" dirty="0"/>
              <a:t>Kur’an’da kadınların </a:t>
            </a:r>
            <a:r>
              <a:rPr lang="tr-TR" dirty="0" err="1"/>
              <a:t>hayızlı</a:t>
            </a:r>
            <a:r>
              <a:rPr lang="tr-TR" dirty="0"/>
              <a:t> oldukları </a:t>
            </a:r>
            <a:r>
              <a:rPr lang="tr-TR" dirty="0" smtClean="0"/>
              <a:t>vakitlerde, </a:t>
            </a:r>
            <a:r>
              <a:rPr lang="tr-TR" dirty="0"/>
              <a:t>kocalarının uzak durması gerektiği bildirilmiştir. (Bakara, 222</a:t>
            </a:r>
            <a:r>
              <a:rPr lang="tr-TR" dirty="0" smtClean="0"/>
              <a:t>). </a:t>
            </a:r>
            <a:r>
              <a:rPr lang="tr-TR" dirty="0"/>
              <a:t>Bu </a:t>
            </a:r>
            <a:r>
              <a:rPr lang="tr-TR" dirty="0" smtClean="0"/>
              <a:t>yasak, </a:t>
            </a:r>
            <a:r>
              <a:rPr lang="tr-TR" dirty="0"/>
              <a:t>Hz. Peygamber’in de sözleriyle </a:t>
            </a:r>
            <a:r>
              <a:rPr lang="tr-TR" dirty="0" smtClean="0"/>
              <a:t>sabitlenmiş olup, haram </a:t>
            </a:r>
            <a:r>
              <a:rPr lang="tr-TR" dirty="0"/>
              <a:t>olduğu konusunda görüş birliği vardır. Ancak </a:t>
            </a:r>
            <a:r>
              <a:rPr lang="tr-TR" dirty="0" smtClean="0"/>
              <a:t>söz konusu </a:t>
            </a:r>
            <a:r>
              <a:rPr lang="tr-TR" dirty="0"/>
              <a:t>yasağı işleyen </a:t>
            </a:r>
            <a:r>
              <a:rPr lang="tr-TR" dirty="0" smtClean="0"/>
              <a:t>kimsenin </a:t>
            </a:r>
            <a:r>
              <a:rPr lang="tr-TR" dirty="0"/>
              <a:t>kefareti konusunda tartışmalar mevcuttur. Hanefi fıkhına göre </a:t>
            </a:r>
            <a:r>
              <a:rPr lang="tr-TR" dirty="0" err="1"/>
              <a:t>hayızlı</a:t>
            </a:r>
            <a:r>
              <a:rPr lang="tr-TR" dirty="0"/>
              <a:t> eşiyle cinsel münasebette bulunan erkek günah işlemiştir. Allah’a tövbe ve istiğfar etmekten başka bir çaresi yoktur. </a:t>
            </a:r>
          </a:p>
        </p:txBody>
      </p:sp>
    </p:spTree>
    <p:extLst>
      <p:ext uri="{BB962C8B-B14F-4D97-AF65-F5344CB8AC3E}">
        <p14:creationId xmlns:p14="http://schemas.microsoft.com/office/powerpoint/2010/main" val="362007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normAutofit fontScale="90000"/>
          </a:bodyPr>
          <a:lstStyle/>
          <a:p>
            <a:r>
              <a:rPr lang="tr-TR" b="1" dirty="0">
                <a:solidFill>
                  <a:srgbClr val="C00000"/>
                </a:solidFill>
              </a:rPr>
              <a:t>f. Kadın </a:t>
            </a:r>
            <a:r>
              <a:rPr lang="tr-TR" b="1" dirty="0" err="1">
                <a:solidFill>
                  <a:srgbClr val="C00000"/>
                </a:solidFill>
              </a:rPr>
              <a:t>Hayızlı</a:t>
            </a:r>
            <a:r>
              <a:rPr lang="tr-TR" b="1" dirty="0">
                <a:solidFill>
                  <a:srgbClr val="C00000"/>
                </a:solidFill>
              </a:rPr>
              <a:t> İken Cinsel Münasebette Bulunma Kefareti </a:t>
            </a:r>
            <a:endParaRPr lang="tr-TR" dirty="0"/>
          </a:p>
        </p:txBody>
      </p:sp>
      <p:sp>
        <p:nvSpPr>
          <p:cNvPr id="3" name="İçerik Yer Tutucusu 2"/>
          <p:cNvSpPr>
            <a:spLocks noGrp="1"/>
          </p:cNvSpPr>
          <p:nvPr>
            <p:ph idx="1"/>
          </p:nvPr>
        </p:nvSpPr>
        <p:spPr>
          <a:xfrm>
            <a:off x="838200" y="1327356"/>
            <a:ext cx="10515600" cy="4849607"/>
          </a:xfrm>
        </p:spPr>
        <p:txBody>
          <a:bodyPr>
            <a:normAutofit/>
          </a:bodyPr>
          <a:lstStyle/>
          <a:p>
            <a:pPr>
              <a:lnSpc>
                <a:spcPct val="150000"/>
              </a:lnSpc>
              <a:spcBef>
                <a:spcPts val="600"/>
              </a:spcBef>
            </a:pPr>
            <a:r>
              <a:rPr lang="tr-TR" dirty="0"/>
              <a:t>Hanbeli fıkhına ve bazı âlimlere göre </a:t>
            </a:r>
            <a:r>
              <a:rPr lang="tr-TR" dirty="0" smtClean="0"/>
              <a:t>ise, </a:t>
            </a:r>
            <a:r>
              <a:rPr lang="tr-TR" dirty="0" err="1"/>
              <a:t>hayızın</a:t>
            </a:r>
            <a:r>
              <a:rPr lang="tr-TR" dirty="0"/>
              <a:t> ilk dönemlerinde cinsel münasebet gerçekleştiyse bir dinar (4,25 gr altın), son günlerinde gerçekleştiyse yarım dinar kefaret ödemesi gerekmektedir. Bu </a:t>
            </a:r>
            <a:r>
              <a:rPr lang="tr-TR" dirty="0" smtClean="0"/>
              <a:t>münasebet, </a:t>
            </a:r>
            <a:r>
              <a:rPr lang="tr-TR" dirty="0"/>
              <a:t>erkeğin zorlaması ile olmuşsa sadece erkeğe ancak iki tarafın isteği üzerine olmuşsa iki tarafa da kefaret cezası gerekir.</a:t>
            </a:r>
          </a:p>
        </p:txBody>
      </p:sp>
    </p:spTree>
    <p:extLst>
      <p:ext uri="{BB962C8B-B14F-4D97-AF65-F5344CB8AC3E}">
        <p14:creationId xmlns:p14="http://schemas.microsoft.com/office/powerpoint/2010/main" val="189343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Oruç Bozma Kefareti</a:t>
            </a:r>
          </a:p>
        </p:txBody>
      </p:sp>
      <p:sp>
        <p:nvSpPr>
          <p:cNvPr id="3" name="İçerik Yer Tutucusu 2"/>
          <p:cNvSpPr>
            <a:spLocks noGrp="1"/>
          </p:cNvSpPr>
          <p:nvPr>
            <p:ph idx="1"/>
          </p:nvPr>
        </p:nvSpPr>
        <p:spPr>
          <a:xfrm>
            <a:off x="838200" y="1455174"/>
            <a:ext cx="10515600" cy="4721789"/>
          </a:xfrm>
        </p:spPr>
        <p:txBody>
          <a:bodyPr>
            <a:normAutofit/>
          </a:bodyPr>
          <a:lstStyle/>
          <a:p>
            <a:pPr>
              <a:lnSpc>
                <a:spcPct val="120000"/>
              </a:lnSpc>
              <a:spcBef>
                <a:spcPts val="600"/>
              </a:spcBef>
            </a:pPr>
            <a:r>
              <a:rPr lang="tr-TR" dirty="0" smtClean="0"/>
              <a:t>Köle </a:t>
            </a:r>
            <a:r>
              <a:rPr lang="tr-TR" dirty="0"/>
              <a:t>azat etmek </a:t>
            </a:r>
            <a:r>
              <a:rPr lang="tr-TR" dirty="0" smtClean="0"/>
              <a:t>gerekir.</a:t>
            </a:r>
          </a:p>
          <a:p>
            <a:pPr>
              <a:lnSpc>
                <a:spcPct val="120000"/>
              </a:lnSpc>
              <a:spcBef>
                <a:spcPts val="600"/>
              </a:spcBef>
            </a:pPr>
            <a:r>
              <a:rPr lang="tr-TR" dirty="0" smtClean="0"/>
              <a:t>Peş </a:t>
            </a:r>
            <a:r>
              <a:rPr lang="tr-TR" dirty="0"/>
              <a:t>peşe iki ay oruç </a:t>
            </a:r>
            <a:r>
              <a:rPr lang="tr-TR" dirty="0" smtClean="0"/>
              <a:t>tutmak.</a:t>
            </a:r>
          </a:p>
          <a:p>
            <a:pPr>
              <a:lnSpc>
                <a:spcPct val="120000"/>
              </a:lnSpc>
              <a:spcBef>
                <a:spcPts val="600"/>
              </a:spcBef>
            </a:pPr>
            <a:r>
              <a:rPr lang="tr-TR" dirty="0" smtClean="0"/>
              <a:t>Altmış </a:t>
            </a:r>
            <a:r>
              <a:rPr lang="tr-TR" dirty="0"/>
              <a:t>fakiri sabah akşam doyurmak</a:t>
            </a:r>
            <a:r>
              <a:rPr lang="tr-TR" dirty="0" smtClean="0"/>
              <a:t>.</a:t>
            </a:r>
          </a:p>
          <a:p>
            <a:pPr marL="0" indent="0">
              <a:lnSpc>
                <a:spcPct val="120000"/>
              </a:lnSpc>
              <a:spcBef>
                <a:spcPts val="600"/>
              </a:spcBef>
              <a:buNone/>
            </a:pPr>
            <a:r>
              <a:rPr lang="tr-TR" dirty="0" smtClean="0"/>
              <a:t>(</a:t>
            </a:r>
            <a:r>
              <a:rPr lang="tr-TR" dirty="0"/>
              <a:t>Sıraya riayet edilmesi gerekir.)</a:t>
            </a:r>
            <a:endParaRPr lang="tr-TR" dirty="0" smtClean="0"/>
          </a:p>
        </p:txBody>
      </p:sp>
    </p:spTree>
    <p:extLst>
      <p:ext uri="{BB962C8B-B14F-4D97-AF65-F5344CB8AC3E}">
        <p14:creationId xmlns:p14="http://schemas.microsoft.com/office/powerpoint/2010/main" val="332887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3740"/>
          </a:xfrm>
        </p:spPr>
        <p:txBody>
          <a:bodyPr>
            <a:normAutofit fontScale="90000"/>
          </a:bodyPr>
          <a:lstStyle/>
          <a:p>
            <a:r>
              <a:rPr lang="tr-TR" dirty="0" smtClean="0"/>
              <a:t/>
            </a:r>
            <a:br>
              <a:rPr lang="tr-TR" dirty="0" smtClean="0"/>
            </a:br>
            <a:r>
              <a:rPr lang="tr-TR" b="1" dirty="0" smtClean="0">
                <a:solidFill>
                  <a:srgbClr val="C00000"/>
                </a:solidFill>
              </a:rPr>
              <a:t>Yemin Kefareti</a:t>
            </a:r>
            <a:r>
              <a:rPr lang="tr-TR" dirty="0"/>
              <a:t/>
            </a:r>
            <a:br>
              <a:rPr lang="tr-TR" dirty="0"/>
            </a:br>
            <a:endParaRPr lang="tr-TR" b="1" dirty="0">
              <a:solidFill>
                <a:srgbClr val="C00000"/>
              </a:solidFill>
            </a:endParaRPr>
          </a:p>
        </p:txBody>
      </p:sp>
      <p:sp>
        <p:nvSpPr>
          <p:cNvPr id="3" name="İçerik Yer Tutucusu 2"/>
          <p:cNvSpPr>
            <a:spLocks noGrp="1"/>
          </p:cNvSpPr>
          <p:nvPr>
            <p:ph idx="1"/>
          </p:nvPr>
        </p:nvSpPr>
        <p:spPr>
          <a:xfrm>
            <a:off x="838200" y="1238866"/>
            <a:ext cx="10515600" cy="4938097"/>
          </a:xfrm>
        </p:spPr>
        <p:txBody>
          <a:bodyPr>
            <a:normAutofit/>
          </a:bodyPr>
          <a:lstStyle/>
          <a:p>
            <a:pPr>
              <a:lnSpc>
                <a:spcPct val="120000"/>
              </a:lnSpc>
              <a:spcBef>
                <a:spcPts val="600"/>
              </a:spcBef>
            </a:pPr>
            <a:r>
              <a:rPr lang="tr-TR" dirty="0" smtClean="0"/>
              <a:t>Köle </a:t>
            </a:r>
            <a:r>
              <a:rPr lang="tr-TR" dirty="0"/>
              <a:t>azat etmek </a:t>
            </a:r>
            <a:r>
              <a:rPr lang="tr-TR" dirty="0" smtClean="0"/>
              <a:t>gerekir.</a:t>
            </a:r>
          </a:p>
          <a:p>
            <a:pPr>
              <a:lnSpc>
                <a:spcPct val="120000"/>
              </a:lnSpc>
              <a:spcBef>
                <a:spcPts val="600"/>
              </a:spcBef>
            </a:pPr>
            <a:r>
              <a:rPr lang="tr-TR" dirty="0" smtClean="0"/>
              <a:t>On </a:t>
            </a:r>
            <a:r>
              <a:rPr lang="tr-TR" dirty="0"/>
              <a:t>fakiri sabah akşam </a:t>
            </a:r>
            <a:r>
              <a:rPr lang="tr-TR" dirty="0" smtClean="0"/>
              <a:t>doyurmak.</a:t>
            </a:r>
          </a:p>
          <a:p>
            <a:pPr>
              <a:lnSpc>
                <a:spcPct val="120000"/>
              </a:lnSpc>
              <a:spcBef>
                <a:spcPts val="600"/>
              </a:spcBef>
            </a:pPr>
            <a:r>
              <a:rPr lang="tr-TR" dirty="0" smtClean="0"/>
              <a:t>On </a:t>
            </a:r>
            <a:r>
              <a:rPr lang="tr-TR" dirty="0"/>
              <a:t>fakiri giydirmek</a:t>
            </a:r>
            <a:r>
              <a:rPr lang="tr-TR" dirty="0" smtClean="0"/>
              <a:t>.</a:t>
            </a:r>
          </a:p>
          <a:p>
            <a:pPr marL="0" indent="0">
              <a:lnSpc>
                <a:spcPct val="120000"/>
              </a:lnSpc>
              <a:spcBef>
                <a:spcPts val="600"/>
              </a:spcBef>
              <a:buNone/>
            </a:pPr>
            <a:r>
              <a:rPr lang="tr-TR" dirty="0" smtClean="0"/>
              <a:t>(</a:t>
            </a:r>
            <a:r>
              <a:rPr lang="tr-TR" dirty="0"/>
              <a:t>Sıraya riayet edilmesine gerek yoktur. İstenilen tercih edilebilir.)</a:t>
            </a:r>
          </a:p>
        </p:txBody>
      </p:sp>
    </p:spTree>
    <p:extLst>
      <p:ext uri="{BB962C8B-B14F-4D97-AF65-F5344CB8AC3E}">
        <p14:creationId xmlns:p14="http://schemas.microsoft.com/office/powerpoint/2010/main" val="355954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9881"/>
          </a:xfrm>
        </p:spPr>
        <p:txBody>
          <a:bodyPr/>
          <a:lstStyle/>
          <a:p>
            <a:r>
              <a:rPr lang="tr-TR" b="1" dirty="0" err="1" smtClean="0">
                <a:solidFill>
                  <a:srgbClr val="C00000"/>
                </a:solidFill>
              </a:rPr>
              <a:t>Zıhar</a:t>
            </a:r>
            <a:r>
              <a:rPr lang="tr-TR" b="1" dirty="0" smtClean="0">
                <a:solidFill>
                  <a:srgbClr val="C00000"/>
                </a:solidFill>
              </a:rPr>
              <a:t> Kefareti</a:t>
            </a:r>
            <a:endParaRPr lang="tr-TR" b="1" dirty="0">
              <a:solidFill>
                <a:srgbClr val="C00000"/>
              </a:solidFill>
            </a:endParaRPr>
          </a:p>
        </p:txBody>
      </p:sp>
      <p:sp>
        <p:nvSpPr>
          <p:cNvPr id="3" name="İçerik Yer Tutucusu 2"/>
          <p:cNvSpPr>
            <a:spLocks noGrp="1"/>
          </p:cNvSpPr>
          <p:nvPr>
            <p:ph idx="1"/>
          </p:nvPr>
        </p:nvSpPr>
        <p:spPr>
          <a:xfrm>
            <a:off x="838200" y="1386348"/>
            <a:ext cx="10515600" cy="4532671"/>
          </a:xfrm>
        </p:spPr>
        <p:txBody>
          <a:bodyPr/>
          <a:lstStyle/>
          <a:p>
            <a:pPr>
              <a:lnSpc>
                <a:spcPct val="150000"/>
              </a:lnSpc>
              <a:spcBef>
                <a:spcPts val="600"/>
              </a:spcBef>
            </a:pPr>
            <a:r>
              <a:rPr lang="tr-TR" dirty="0" smtClean="0"/>
              <a:t>Köle </a:t>
            </a:r>
            <a:r>
              <a:rPr lang="tr-TR" dirty="0"/>
              <a:t>azat etmek </a:t>
            </a:r>
            <a:r>
              <a:rPr lang="tr-TR" dirty="0" smtClean="0"/>
              <a:t>gerekir.</a:t>
            </a:r>
          </a:p>
          <a:p>
            <a:pPr>
              <a:lnSpc>
                <a:spcPct val="150000"/>
              </a:lnSpc>
              <a:spcBef>
                <a:spcPts val="600"/>
              </a:spcBef>
            </a:pPr>
            <a:r>
              <a:rPr lang="tr-TR" dirty="0" smtClean="0"/>
              <a:t>Peş </a:t>
            </a:r>
            <a:r>
              <a:rPr lang="tr-TR" dirty="0"/>
              <a:t>peşe iki ay oruç </a:t>
            </a:r>
            <a:r>
              <a:rPr lang="tr-TR" dirty="0" smtClean="0"/>
              <a:t>tutmak.</a:t>
            </a:r>
          </a:p>
          <a:p>
            <a:pPr>
              <a:lnSpc>
                <a:spcPct val="150000"/>
              </a:lnSpc>
              <a:spcBef>
                <a:spcPts val="600"/>
              </a:spcBef>
            </a:pPr>
            <a:r>
              <a:rPr lang="tr-TR" dirty="0" smtClean="0"/>
              <a:t>Altmış </a:t>
            </a:r>
            <a:r>
              <a:rPr lang="tr-TR" dirty="0"/>
              <a:t>fakiri doyurması gerekir</a:t>
            </a:r>
            <a:r>
              <a:rPr lang="tr-TR" dirty="0" smtClean="0"/>
              <a:t>.</a:t>
            </a:r>
          </a:p>
          <a:p>
            <a:pPr marL="0" indent="0">
              <a:lnSpc>
                <a:spcPct val="150000"/>
              </a:lnSpc>
              <a:spcBef>
                <a:spcPts val="600"/>
              </a:spcBef>
              <a:buNone/>
            </a:pPr>
            <a:r>
              <a:rPr lang="tr-TR" dirty="0" smtClean="0"/>
              <a:t>(</a:t>
            </a:r>
            <a:r>
              <a:rPr lang="tr-TR" dirty="0"/>
              <a:t>Sıraya riayet edilmesi gerekir.)</a:t>
            </a:r>
          </a:p>
        </p:txBody>
      </p:sp>
    </p:spTree>
    <p:extLst>
      <p:ext uri="{BB962C8B-B14F-4D97-AF65-F5344CB8AC3E}">
        <p14:creationId xmlns:p14="http://schemas.microsoft.com/office/powerpoint/2010/main" val="52672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smtClean="0">
                <a:solidFill>
                  <a:srgbClr val="C00000"/>
                </a:solidFill>
              </a:rPr>
              <a:t>Adam Öldürme Kefareti</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dirty="0" smtClean="0"/>
              <a:t>Mümin </a:t>
            </a:r>
            <a:r>
              <a:rPr lang="tr-TR" dirty="0"/>
              <a:t>bir köle azat etmek </a:t>
            </a:r>
            <a:r>
              <a:rPr lang="tr-TR" dirty="0" smtClean="0"/>
              <a:t>gerekir.</a:t>
            </a:r>
          </a:p>
          <a:p>
            <a:pPr>
              <a:lnSpc>
                <a:spcPct val="130000"/>
              </a:lnSpc>
              <a:spcBef>
                <a:spcPts val="600"/>
              </a:spcBef>
            </a:pPr>
            <a:r>
              <a:rPr lang="tr-TR" dirty="0" smtClean="0"/>
              <a:t>Peş </a:t>
            </a:r>
            <a:r>
              <a:rPr lang="tr-TR" dirty="0"/>
              <a:t>peşe iki ay oruç tutmak.</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7609325" cy="2800767"/>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5:</a:t>
            </a:r>
          </a:p>
          <a:p>
            <a:r>
              <a:rPr lang="tr-TR" sz="4400" b="1" dirty="0">
                <a:solidFill>
                  <a:srgbClr val="C00000"/>
                </a:solidFill>
              </a:rPr>
              <a:t>KEFARETLER, ADAK VE YEMİNLER, HARAMLAR VE HELALLER</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smtClean="0">
                <a:solidFill>
                  <a:srgbClr val="C00000"/>
                </a:solidFill>
              </a:rPr>
              <a:t>Hacda Tıraş Olma Kefareti</a:t>
            </a:r>
            <a:endParaRPr lang="tr-TR" b="1" dirty="0">
              <a:solidFill>
                <a:srgbClr val="00B050"/>
              </a:solidFill>
            </a:endParaRPr>
          </a:p>
        </p:txBody>
      </p:sp>
      <p:sp>
        <p:nvSpPr>
          <p:cNvPr id="3" name="İçerik Yer Tutucusu 2"/>
          <p:cNvSpPr>
            <a:spLocks noGrp="1"/>
          </p:cNvSpPr>
          <p:nvPr>
            <p:ph idx="1"/>
          </p:nvPr>
        </p:nvSpPr>
        <p:spPr>
          <a:xfrm>
            <a:off x="838200" y="1435510"/>
            <a:ext cx="10515600" cy="4741453"/>
          </a:xfrm>
        </p:spPr>
        <p:txBody>
          <a:bodyPr>
            <a:normAutofit/>
          </a:bodyPr>
          <a:lstStyle/>
          <a:p>
            <a:pPr>
              <a:lnSpc>
                <a:spcPct val="130000"/>
              </a:lnSpc>
              <a:spcBef>
                <a:spcPts val="600"/>
              </a:spcBef>
            </a:pPr>
            <a:r>
              <a:rPr lang="tr-TR" dirty="0" smtClean="0"/>
              <a:t>Üç </a:t>
            </a:r>
            <a:r>
              <a:rPr lang="tr-TR" dirty="0"/>
              <a:t>gün oruç tutmak gerekir. (Peş peşe olması gerekmez</a:t>
            </a:r>
            <a:r>
              <a:rPr lang="tr-TR" dirty="0" smtClean="0"/>
              <a:t>.)</a:t>
            </a:r>
          </a:p>
          <a:p>
            <a:pPr>
              <a:lnSpc>
                <a:spcPct val="130000"/>
              </a:lnSpc>
              <a:spcBef>
                <a:spcPts val="600"/>
              </a:spcBef>
            </a:pPr>
            <a:r>
              <a:rPr lang="tr-TR" dirty="0" smtClean="0"/>
              <a:t>Altı </a:t>
            </a:r>
            <a:r>
              <a:rPr lang="tr-TR" dirty="0"/>
              <a:t>fakiri doyurmak </a:t>
            </a:r>
            <a:r>
              <a:rPr lang="tr-TR" dirty="0" smtClean="0"/>
              <a:t>gerekir.</a:t>
            </a:r>
          </a:p>
          <a:p>
            <a:pPr>
              <a:lnSpc>
                <a:spcPct val="130000"/>
              </a:lnSpc>
              <a:spcBef>
                <a:spcPts val="600"/>
              </a:spcBef>
            </a:pPr>
            <a:r>
              <a:rPr lang="tr-TR" dirty="0" smtClean="0"/>
              <a:t>Koyun </a:t>
            </a:r>
            <a:r>
              <a:rPr lang="tr-TR" dirty="0"/>
              <a:t>kesmek</a:t>
            </a:r>
            <a:r>
              <a:rPr lang="tr-TR" dirty="0" smtClean="0"/>
              <a:t>.</a:t>
            </a:r>
          </a:p>
          <a:p>
            <a:pPr marL="0" indent="0">
              <a:lnSpc>
                <a:spcPct val="130000"/>
              </a:lnSpc>
              <a:spcBef>
                <a:spcPts val="600"/>
              </a:spcBef>
              <a:buNone/>
            </a:pPr>
            <a:r>
              <a:rPr lang="tr-TR" dirty="0" smtClean="0"/>
              <a:t>(</a:t>
            </a:r>
            <a:r>
              <a:rPr lang="tr-TR" dirty="0"/>
              <a:t>Sıraya riayet edilmesine gerek yoktur. İstenilen tercih edilebilir.)</a:t>
            </a:r>
          </a:p>
        </p:txBody>
      </p:sp>
    </p:spTree>
    <p:extLst>
      <p:ext uri="{BB962C8B-B14F-4D97-AF65-F5344CB8AC3E}">
        <p14:creationId xmlns:p14="http://schemas.microsoft.com/office/powerpoint/2010/main" val="324244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80216"/>
          </a:xfrm>
        </p:spPr>
        <p:txBody>
          <a:bodyPr>
            <a:normAutofit fontScale="90000"/>
          </a:bodyPr>
          <a:lstStyle/>
          <a:p>
            <a:r>
              <a:rPr lang="tr-TR" b="1" dirty="0" err="1" smtClean="0">
                <a:solidFill>
                  <a:srgbClr val="C00000"/>
                </a:solidFill>
              </a:rPr>
              <a:t>Hayızlı</a:t>
            </a:r>
            <a:r>
              <a:rPr lang="tr-TR" b="1" dirty="0" smtClean="0">
                <a:solidFill>
                  <a:srgbClr val="C00000"/>
                </a:solidFill>
              </a:rPr>
              <a:t> Kadın </a:t>
            </a:r>
            <a:r>
              <a:rPr lang="tr-TR" b="1" dirty="0">
                <a:solidFill>
                  <a:srgbClr val="C00000"/>
                </a:solidFill>
              </a:rPr>
              <a:t>ile Cinsel Münasebette bulunma Kefareti</a:t>
            </a:r>
          </a:p>
        </p:txBody>
      </p:sp>
      <p:sp>
        <p:nvSpPr>
          <p:cNvPr id="3" name="İçerik Yer Tutucusu 2"/>
          <p:cNvSpPr>
            <a:spLocks noGrp="1"/>
          </p:cNvSpPr>
          <p:nvPr>
            <p:ph idx="1"/>
          </p:nvPr>
        </p:nvSpPr>
        <p:spPr>
          <a:xfrm>
            <a:off x="838200" y="1543665"/>
            <a:ext cx="10515600" cy="4984954"/>
          </a:xfrm>
        </p:spPr>
        <p:txBody>
          <a:bodyPr>
            <a:normAutofit/>
          </a:bodyPr>
          <a:lstStyle/>
          <a:p>
            <a:pPr>
              <a:lnSpc>
                <a:spcPct val="150000"/>
              </a:lnSpc>
            </a:pPr>
            <a:r>
              <a:rPr lang="tr-TR" dirty="0" smtClean="0"/>
              <a:t>Hanefilere </a:t>
            </a:r>
            <a:r>
              <a:rPr lang="tr-TR" dirty="0"/>
              <a:t>göre tövbe ve istiğfar etmek </a:t>
            </a:r>
            <a:r>
              <a:rPr lang="tr-TR" dirty="0" smtClean="0"/>
              <a:t>gerekir.</a:t>
            </a:r>
          </a:p>
          <a:p>
            <a:pPr>
              <a:lnSpc>
                <a:spcPct val="150000"/>
              </a:lnSpc>
            </a:pPr>
            <a:r>
              <a:rPr lang="tr-TR" dirty="0" smtClean="0"/>
              <a:t>Diğer </a:t>
            </a:r>
            <a:r>
              <a:rPr lang="tr-TR" dirty="0"/>
              <a:t>fakihlerin çoğunluğuna göre para cezası gerekmektedir.</a:t>
            </a:r>
            <a:endParaRPr lang="tr-TR" b="1" dirty="0">
              <a:solidFill>
                <a:srgbClr val="00B050"/>
              </a:solidFill>
            </a:endParaRPr>
          </a:p>
        </p:txBody>
      </p:sp>
    </p:spTree>
    <p:extLst>
      <p:ext uri="{BB962C8B-B14F-4D97-AF65-F5344CB8AC3E}">
        <p14:creationId xmlns:p14="http://schemas.microsoft.com/office/powerpoint/2010/main" val="297488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Adak</a:t>
            </a:r>
            <a:endParaRPr lang="tr-TR" b="1" dirty="0">
              <a:solidFill>
                <a:srgbClr val="C00000"/>
              </a:solidFill>
            </a:endParaRPr>
          </a:p>
        </p:txBody>
      </p:sp>
      <p:sp>
        <p:nvSpPr>
          <p:cNvPr id="3" name="İçerik Yer Tutucusu 2"/>
          <p:cNvSpPr>
            <a:spLocks noGrp="1"/>
          </p:cNvSpPr>
          <p:nvPr>
            <p:ph idx="1"/>
          </p:nvPr>
        </p:nvSpPr>
        <p:spPr>
          <a:xfrm>
            <a:off x="838200" y="1465006"/>
            <a:ext cx="10515600" cy="4711958"/>
          </a:xfrm>
        </p:spPr>
        <p:txBody>
          <a:bodyPr/>
          <a:lstStyle/>
          <a:p>
            <a:pPr>
              <a:lnSpc>
                <a:spcPct val="150000"/>
              </a:lnSpc>
            </a:pPr>
            <a:r>
              <a:rPr lang="tr-TR" dirty="0"/>
              <a:t>Adak kelimesi </a:t>
            </a:r>
            <a:r>
              <a:rPr lang="tr-TR" dirty="0" smtClean="0"/>
              <a:t>Arapçada </a:t>
            </a:r>
            <a:r>
              <a:rPr lang="tr-TR" dirty="0"/>
              <a:t>nezir olarak ifade edilmektedir. Bir kimsenin dinen yükümlü olmadığı ibadet cinsinden bir şeyi kendisine vacip kılmasını ifade etmektedir. Başka bir </a:t>
            </a:r>
            <a:r>
              <a:rPr lang="tr-TR" dirty="0" smtClean="0"/>
              <a:t>ifadeyle; </a:t>
            </a:r>
            <a:r>
              <a:rPr lang="tr-TR" b="1" dirty="0" smtClean="0">
                <a:solidFill>
                  <a:srgbClr val="00B050"/>
                </a:solidFill>
              </a:rPr>
              <a:t>«bir </a:t>
            </a:r>
            <a:r>
              <a:rPr lang="tr-TR" b="1" dirty="0">
                <a:solidFill>
                  <a:srgbClr val="00B050"/>
                </a:solidFill>
              </a:rPr>
              <a:t>kimsenin ibadet cinsinden bir şeyi yapacağına dair Allah’a söz vermesi ve bu ibadeti kendisine sorumlu tutmasıdır</a:t>
            </a:r>
            <a:r>
              <a:rPr lang="tr-TR" b="1" dirty="0" smtClean="0">
                <a:solidFill>
                  <a:srgbClr val="00B050"/>
                </a:solidFill>
              </a:rPr>
              <a:t>.» </a:t>
            </a:r>
            <a:endParaRPr lang="tr-TR" b="1" dirty="0">
              <a:solidFill>
                <a:srgbClr val="00B050"/>
              </a:solidFill>
            </a:endParaRPr>
          </a:p>
        </p:txBody>
      </p:sp>
    </p:spTree>
    <p:extLst>
      <p:ext uri="{BB962C8B-B14F-4D97-AF65-F5344CB8AC3E}">
        <p14:creationId xmlns:p14="http://schemas.microsoft.com/office/powerpoint/2010/main" val="329378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168707"/>
          </a:xfrm>
        </p:spPr>
        <p:txBody>
          <a:bodyPr/>
          <a:lstStyle/>
          <a:p>
            <a:r>
              <a:rPr lang="tr-TR" b="1" dirty="0">
                <a:solidFill>
                  <a:srgbClr val="C00000"/>
                </a:solidFill>
              </a:rPr>
              <a:t>Adak</a:t>
            </a:r>
            <a:endParaRPr lang="tr-TR" dirty="0"/>
          </a:p>
        </p:txBody>
      </p:sp>
      <p:sp>
        <p:nvSpPr>
          <p:cNvPr id="3" name="İçerik Yer Tutucusu 2"/>
          <p:cNvSpPr>
            <a:spLocks noGrp="1"/>
          </p:cNvSpPr>
          <p:nvPr>
            <p:ph idx="1"/>
          </p:nvPr>
        </p:nvSpPr>
        <p:spPr>
          <a:xfrm>
            <a:off x="838200" y="1445342"/>
            <a:ext cx="10515600" cy="4731621"/>
          </a:xfrm>
        </p:spPr>
        <p:txBody>
          <a:bodyPr/>
          <a:lstStyle/>
          <a:p>
            <a:pPr>
              <a:lnSpc>
                <a:spcPct val="150000"/>
              </a:lnSpc>
            </a:pPr>
            <a:r>
              <a:rPr lang="tr-TR" dirty="0"/>
              <a:t>İnsanın istediği sonuçları elde etmesinde Allah’ın yardımını temin etme gayesiyle başvurulan dini bir davranıştır. Hz. Peygamber’in bazı hadislerinden adakta bulunmayı hoş karşılamadığı sonucuna ulaşılmıştır. Bu sebeple İmam Şafi ve </a:t>
            </a:r>
            <a:r>
              <a:rPr lang="tr-TR" dirty="0" err="1"/>
              <a:t>Ahmed</a:t>
            </a:r>
            <a:r>
              <a:rPr lang="tr-TR" dirty="0"/>
              <a:t> b. </a:t>
            </a:r>
            <a:r>
              <a:rPr lang="tr-TR" dirty="0" err="1"/>
              <a:t>Hanbel</a:t>
            </a:r>
            <a:r>
              <a:rPr lang="tr-TR" dirty="0"/>
              <a:t> başta olmak üzere birçok fakih adakta bulunmayı mekruh </a:t>
            </a:r>
            <a:r>
              <a:rPr lang="tr-TR" dirty="0" smtClean="0"/>
              <a:t>kabul </a:t>
            </a:r>
            <a:r>
              <a:rPr lang="tr-TR" dirty="0"/>
              <a:t>etmişlerdir. Hanefi mezhebi </a:t>
            </a:r>
            <a:r>
              <a:rPr lang="tr-TR" dirty="0" smtClean="0"/>
              <a:t>ise, </a:t>
            </a:r>
            <a:r>
              <a:rPr lang="tr-TR" dirty="0" err="1"/>
              <a:t>mübah</a:t>
            </a:r>
            <a:r>
              <a:rPr lang="tr-TR" dirty="0"/>
              <a:t> kabul etmiştir.</a:t>
            </a:r>
          </a:p>
          <a:p>
            <a:endParaRPr lang="tr-TR" dirty="0"/>
          </a:p>
        </p:txBody>
      </p:sp>
    </p:spTree>
    <p:extLst>
      <p:ext uri="{BB962C8B-B14F-4D97-AF65-F5344CB8AC3E}">
        <p14:creationId xmlns:p14="http://schemas.microsoft.com/office/powerpoint/2010/main" val="428317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60552"/>
          </a:xfrm>
        </p:spPr>
        <p:txBody>
          <a:bodyPr/>
          <a:lstStyle/>
          <a:p>
            <a:r>
              <a:rPr lang="tr-TR" b="1" dirty="0">
                <a:solidFill>
                  <a:srgbClr val="C00000"/>
                </a:solidFill>
              </a:rPr>
              <a:t>Adak</a:t>
            </a:r>
            <a:endParaRPr lang="tr-TR" dirty="0"/>
          </a:p>
        </p:txBody>
      </p:sp>
      <p:sp>
        <p:nvSpPr>
          <p:cNvPr id="3" name="İçerik Yer Tutucusu 2"/>
          <p:cNvSpPr>
            <a:spLocks noGrp="1"/>
          </p:cNvSpPr>
          <p:nvPr>
            <p:ph idx="1"/>
          </p:nvPr>
        </p:nvSpPr>
        <p:spPr>
          <a:xfrm>
            <a:off x="838200" y="1425678"/>
            <a:ext cx="10515600" cy="4751285"/>
          </a:xfrm>
        </p:spPr>
        <p:txBody>
          <a:bodyPr/>
          <a:lstStyle/>
          <a:p>
            <a:pPr>
              <a:lnSpc>
                <a:spcPct val="150000"/>
              </a:lnSpc>
            </a:pPr>
            <a:r>
              <a:rPr lang="tr-TR" dirty="0"/>
              <a:t>Adaklar Allah’ın takdirini değiştirmezler. Kişinin bu </a:t>
            </a:r>
            <a:r>
              <a:rPr lang="tr-TR" dirty="0" smtClean="0"/>
              <a:t>bilinçle gelecekte </a:t>
            </a:r>
            <a:r>
              <a:rPr lang="tr-TR" dirty="0"/>
              <a:t>olacak bir şeyin en hayırlı şekilde gerçekleşmesi dileğiyle Yüce Allah’a dua etmesi ve bunun için sadaka ve ibadet mahiyetinde bir adakta bulunması </a:t>
            </a:r>
            <a:r>
              <a:rPr lang="tr-TR" dirty="0" err="1"/>
              <a:t>itikadi</a:t>
            </a:r>
            <a:r>
              <a:rPr lang="tr-TR" dirty="0"/>
              <a:t> bakımdan sakıncalı görülmemiştir. </a:t>
            </a:r>
          </a:p>
        </p:txBody>
      </p:sp>
    </p:spTree>
    <p:extLst>
      <p:ext uri="{BB962C8B-B14F-4D97-AF65-F5344CB8AC3E}">
        <p14:creationId xmlns:p14="http://schemas.microsoft.com/office/powerpoint/2010/main" val="22967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fontScale="92500" lnSpcReduction="10000"/>
          </a:bodyPr>
          <a:lstStyle/>
          <a:p>
            <a:pPr>
              <a:lnSpc>
                <a:spcPct val="150000"/>
              </a:lnSpc>
              <a:spcBef>
                <a:spcPts val="600"/>
              </a:spcBef>
            </a:pPr>
            <a:r>
              <a:rPr lang="tr-TR" dirty="0"/>
              <a:t>Yapılan bir adağın geçerli olabilmesi için bazı şartları taşıması gerekmektedir. Bu şartlar hem adağı adayan kişi ile hem de adağın kendisi ile </a:t>
            </a:r>
            <a:r>
              <a:rPr lang="tr-TR" dirty="0" smtClean="0"/>
              <a:t>ilgilidir.</a:t>
            </a:r>
          </a:p>
          <a:p>
            <a:pPr>
              <a:lnSpc>
                <a:spcPct val="150000"/>
              </a:lnSpc>
              <a:spcBef>
                <a:spcPts val="600"/>
              </a:spcBef>
            </a:pPr>
            <a:r>
              <a:rPr lang="tr-TR" dirty="0" smtClean="0"/>
              <a:t>Adağın </a:t>
            </a:r>
            <a:r>
              <a:rPr lang="tr-TR" dirty="0"/>
              <a:t>geçerli olabilmesi için adağı adayan kişinin Müslüman, akıllı ver ergenlik çağına ulaşmış olması gerekmektedir. </a:t>
            </a:r>
            <a:r>
              <a:rPr lang="tr-TR" dirty="0" smtClean="0"/>
              <a:t>Fakihler arasında, genellikle, adağın </a:t>
            </a:r>
            <a:r>
              <a:rPr lang="tr-TR" dirty="0"/>
              <a:t>bilinçli, ciddi ve hür bir istekle yapılması </a:t>
            </a:r>
            <a:r>
              <a:rPr lang="tr-TR" dirty="0" smtClean="0"/>
              <a:t>şartı aranır. Hanefi </a:t>
            </a:r>
            <a:r>
              <a:rPr lang="tr-TR" dirty="0"/>
              <a:t>mezhebine göre </a:t>
            </a:r>
            <a:r>
              <a:rPr lang="tr-TR" dirty="0" smtClean="0"/>
              <a:t>ise, öfke </a:t>
            </a:r>
            <a:r>
              <a:rPr lang="tr-TR" dirty="0"/>
              <a:t>ve şaka yoluyla yapılan </a:t>
            </a:r>
            <a:r>
              <a:rPr lang="tr-TR" dirty="0" smtClean="0"/>
              <a:t>adakların da </a:t>
            </a:r>
            <a:r>
              <a:rPr lang="tr-TR" dirty="0"/>
              <a:t>bağlayıcılığı vardır.</a:t>
            </a:r>
          </a:p>
        </p:txBody>
      </p:sp>
    </p:spTree>
    <p:extLst>
      <p:ext uri="{BB962C8B-B14F-4D97-AF65-F5344CB8AC3E}">
        <p14:creationId xmlns:p14="http://schemas.microsoft.com/office/powerpoint/2010/main" val="186899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a:xfrm>
            <a:off x="838200" y="1425677"/>
            <a:ext cx="10515600" cy="4751286"/>
          </a:xfrm>
        </p:spPr>
        <p:txBody>
          <a:bodyPr>
            <a:normAutofit/>
          </a:bodyPr>
          <a:lstStyle/>
          <a:p>
            <a:r>
              <a:rPr lang="tr-TR" b="1" dirty="0">
                <a:solidFill>
                  <a:srgbClr val="00B050"/>
                </a:solidFill>
              </a:rPr>
              <a:t>Bu şartları şu şekilde </a:t>
            </a:r>
            <a:r>
              <a:rPr lang="tr-TR" b="1" dirty="0" smtClean="0">
                <a:solidFill>
                  <a:srgbClr val="00B050"/>
                </a:solidFill>
              </a:rPr>
              <a:t>sıralayabiliriz:</a:t>
            </a:r>
          </a:p>
          <a:p>
            <a:r>
              <a:rPr lang="tr-TR" dirty="0" smtClean="0"/>
              <a:t>1</a:t>
            </a:r>
            <a:r>
              <a:rPr lang="tr-TR" dirty="0"/>
              <a:t>. Adanan şey farz ya da vacip ibadet cinsinden bir şey olması gerekmektedir. (</a:t>
            </a:r>
            <a:r>
              <a:rPr lang="tr-TR" b="1" dirty="0" smtClean="0">
                <a:solidFill>
                  <a:srgbClr val="00B050"/>
                </a:solidFill>
              </a:rPr>
              <a:t>Örneğin; </a:t>
            </a:r>
            <a:r>
              <a:rPr lang="tr-TR" dirty="0"/>
              <a:t>namaz kılmayı, zekât vermeyi, kurban kesmeyi konu edinen adaklar geçerlidir. Hasta ziyareti vb. gibi davranışlar adak </a:t>
            </a:r>
            <a:r>
              <a:rPr lang="tr-TR" dirty="0" smtClean="0"/>
              <a:t>olmaz.</a:t>
            </a:r>
          </a:p>
          <a:p>
            <a:r>
              <a:rPr lang="tr-TR" dirty="0" smtClean="0"/>
              <a:t>2</a:t>
            </a:r>
            <a:r>
              <a:rPr lang="tr-TR" dirty="0"/>
              <a:t>. Adanan şey, ibadet cinsinden olmalıdır. Başka bir ibadete vesile olduğu için farz ya da vacip olan ibadetlerden olmaz. </a:t>
            </a:r>
            <a:r>
              <a:rPr lang="tr-TR" b="1" dirty="0" smtClean="0">
                <a:solidFill>
                  <a:srgbClr val="00B050"/>
                </a:solidFill>
              </a:rPr>
              <a:t>Örneğin;</a:t>
            </a:r>
            <a:r>
              <a:rPr lang="tr-TR" dirty="0" smtClean="0"/>
              <a:t> </a:t>
            </a:r>
            <a:r>
              <a:rPr lang="tr-TR" dirty="0"/>
              <a:t>ezan okumak, kamet </a:t>
            </a:r>
            <a:r>
              <a:rPr lang="tr-TR" dirty="0" smtClean="0"/>
              <a:t>getirmek ve abdest </a:t>
            </a:r>
            <a:r>
              <a:rPr lang="tr-TR" dirty="0"/>
              <a:t>almak adak sayılmaz. </a:t>
            </a:r>
          </a:p>
        </p:txBody>
      </p:sp>
    </p:spTree>
    <p:extLst>
      <p:ext uri="{BB962C8B-B14F-4D97-AF65-F5344CB8AC3E}">
        <p14:creationId xmlns:p14="http://schemas.microsoft.com/office/powerpoint/2010/main" val="2251720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a:xfrm>
            <a:off x="838200" y="1455174"/>
            <a:ext cx="10515600" cy="4886632"/>
          </a:xfrm>
        </p:spPr>
        <p:txBody>
          <a:bodyPr>
            <a:normAutofit fontScale="92500"/>
          </a:bodyPr>
          <a:lstStyle/>
          <a:p>
            <a:pPr>
              <a:lnSpc>
                <a:spcPct val="150000"/>
              </a:lnSpc>
              <a:spcBef>
                <a:spcPts val="600"/>
              </a:spcBef>
            </a:pPr>
            <a:r>
              <a:rPr lang="tr-TR" dirty="0"/>
              <a:t>3. Adanan ibadet, adağı adayan kişinin yerine getirmesi gereken farz ya da vacip </a:t>
            </a:r>
            <a:r>
              <a:rPr lang="tr-TR" dirty="0" smtClean="0"/>
              <a:t>cinsinden bir ibadet </a:t>
            </a:r>
            <a:r>
              <a:rPr lang="tr-TR" dirty="0"/>
              <a:t>olmamalıdır. </a:t>
            </a:r>
            <a:r>
              <a:rPr lang="tr-TR" b="1" dirty="0" smtClean="0">
                <a:solidFill>
                  <a:srgbClr val="00B050"/>
                </a:solidFill>
              </a:rPr>
              <a:t>Örneğin;</a:t>
            </a:r>
            <a:r>
              <a:rPr lang="tr-TR" dirty="0" smtClean="0"/>
              <a:t> </a:t>
            </a:r>
            <a:r>
              <a:rPr lang="tr-TR" dirty="0"/>
              <a:t>kişinin kılmakla mükellef olduğu namaz adak olarak geçerli </a:t>
            </a:r>
            <a:r>
              <a:rPr lang="tr-TR" dirty="0" smtClean="0"/>
              <a:t>değildir.</a:t>
            </a:r>
          </a:p>
          <a:p>
            <a:pPr>
              <a:lnSpc>
                <a:spcPct val="150000"/>
              </a:lnSpc>
              <a:spcBef>
                <a:spcPts val="600"/>
              </a:spcBef>
            </a:pPr>
            <a:r>
              <a:rPr lang="tr-TR" dirty="0" smtClean="0"/>
              <a:t>4</a:t>
            </a:r>
            <a:r>
              <a:rPr lang="tr-TR" dirty="0"/>
              <a:t>. Adanan </a:t>
            </a:r>
            <a:r>
              <a:rPr lang="tr-TR" dirty="0" smtClean="0"/>
              <a:t>fiil, </a:t>
            </a:r>
            <a:r>
              <a:rPr lang="tr-TR" dirty="0"/>
              <a:t>Allah’a karşı gelmeyi, isyanı, günahı içermemelidir aksi takdirde geçerli </a:t>
            </a:r>
            <a:r>
              <a:rPr lang="tr-TR" dirty="0" smtClean="0"/>
              <a:t>olmaz.</a:t>
            </a:r>
          </a:p>
          <a:p>
            <a:pPr>
              <a:lnSpc>
                <a:spcPct val="150000"/>
              </a:lnSpc>
              <a:spcBef>
                <a:spcPts val="600"/>
              </a:spcBef>
            </a:pPr>
            <a:r>
              <a:rPr lang="tr-TR" dirty="0" smtClean="0"/>
              <a:t>5</a:t>
            </a:r>
            <a:r>
              <a:rPr lang="tr-TR" dirty="0"/>
              <a:t>. Adanan şeyin dinen mümkün olması ve meşru olması gerekmektedir. </a:t>
            </a:r>
            <a:r>
              <a:rPr lang="tr-TR" b="1" dirty="0" smtClean="0">
                <a:solidFill>
                  <a:srgbClr val="00B050"/>
                </a:solidFill>
              </a:rPr>
              <a:t>Örneğin;</a:t>
            </a:r>
            <a:r>
              <a:rPr lang="tr-TR" dirty="0" smtClean="0"/>
              <a:t> </a:t>
            </a:r>
            <a:r>
              <a:rPr lang="tr-TR" dirty="0"/>
              <a:t>ileride miras yoluyla sahip olacağı malın adanması geçerli değildir.</a:t>
            </a:r>
          </a:p>
          <a:p>
            <a:endParaRPr lang="tr-TR" dirty="0"/>
          </a:p>
        </p:txBody>
      </p:sp>
    </p:spTree>
    <p:extLst>
      <p:ext uri="{BB962C8B-B14F-4D97-AF65-F5344CB8AC3E}">
        <p14:creationId xmlns:p14="http://schemas.microsoft.com/office/powerpoint/2010/main" val="6222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00B050"/>
                </a:solidFill>
              </a:rPr>
              <a:t>Sıra sizde… </a:t>
            </a:r>
            <a:r>
              <a:rPr lang="tr-TR" b="1" dirty="0" smtClean="0">
                <a:solidFill>
                  <a:srgbClr val="00B050"/>
                </a:solidFill>
              </a:rPr>
              <a:t>(2. </a:t>
            </a:r>
            <a:r>
              <a:rPr lang="tr-TR" b="1" dirty="0">
                <a:solidFill>
                  <a:srgbClr val="00B050"/>
                </a:solidFill>
              </a:rPr>
              <a:t>Soru)</a:t>
            </a:r>
            <a:endParaRPr lang="tr-TR" dirty="0"/>
          </a:p>
        </p:txBody>
      </p:sp>
      <p:sp>
        <p:nvSpPr>
          <p:cNvPr id="3" name="İçerik Yer Tutucusu 2"/>
          <p:cNvSpPr>
            <a:spLocks noGrp="1"/>
          </p:cNvSpPr>
          <p:nvPr>
            <p:ph idx="1"/>
          </p:nvPr>
        </p:nvSpPr>
        <p:spPr>
          <a:xfrm>
            <a:off x="838200" y="1268361"/>
            <a:ext cx="10515600" cy="4908602"/>
          </a:xfrm>
        </p:spPr>
        <p:txBody>
          <a:bodyPr/>
          <a:lstStyle/>
          <a:p>
            <a:pPr>
              <a:lnSpc>
                <a:spcPct val="120000"/>
              </a:lnSpc>
              <a:spcBef>
                <a:spcPts val="600"/>
              </a:spcBef>
            </a:pPr>
            <a:r>
              <a:rPr lang="tr-TR" dirty="0"/>
              <a:t>Sözlükte “sırt” manasına gelmektedir. Kökü İslam öncesi Arap toplumunun kültürüne kadar dayanmaktadır. Cahiliye döneminde bir erkeğin karısına “Sen bana artık anamın sırtı gibisin” demesiyle birlikte, annesi gibi gördüğü için kendisine haram kıldığına inanılırdı. Ve artık boşanmış sayılırlardı. İslam ile birlikte kadının aleyhine olan bu boşanma şekli </a:t>
            </a:r>
            <a:r>
              <a:rPr lang="tr-TR" dirty="0" smtClean="0"/>
              <a:t>kaldırıldı, bununla </a:t>
            </a:r>
            <a:r>
              <a:rPr lang="tr-TR" dirty="0"/>
              <a:t>birlikte karısına bu ve benzeri bir şekilde bir söz söyleyen erkekler kefaret ödemekle sorumlu tutuldular.</a:t>
            </a:r>
          </a:p>
        </p:txBody>
      </p:sp>
    </p:spTree>
    <p:extLst>
      <p:ext uri="{BB962C8B-B14F-4D97-AF65-F5344CB8AC3E}">
        <p14:creationId xmlns:p14="http://schemas.microsoft.com/office/powerpoint/2010/main" val="220184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9881"/>
          </a:xfrm>
        </p:spPr>
        <p:txBody>
          <a:bodyPr/>
          <a:lstStyle/>
          <a:p>
            <a:r>
              <a:rPr lang="tr-TR" b="1" dirty="0">
                <a:solidFill>
                  <a:srgbClr val="00B050"/>
                </a:solidFill>
              </a:rPr>
              <a:t>Sıra sizde… (2. Soru)</a:t>
            </a:r>
            <a:endParaRPr lang="tr-TR" dirty="0"/>
          </a:p>
        </p:txBody>
      </p:sp>
      <p:sp>
        <p:nvSpPr>
          <p:cNvPr id="3" name="İçerik Yer Tutucusu 2"/>
          <p:cNvSpPr>
            <a:spLocks noGrp="1"/>
          </p:cNvSpPr>
          <p:nvPr>
            <p:ph idx="1"/>
          </p:nvPr>
        </p:nvSpPr>
        <p:spPr/>
        <p:txBody>
          <a:bodyPr/>
          <a:lstStyle/>
          <a:p>
            <a:r>
              <a:rPr lang="tr-TR" b="1" dirty="0"/>
              <a:t>Hakkında bilgi verilen kefaret türü aşağıdakilerden </a:t>
            </a:r>
            <a:r>
              <a:rPr lang="tr-TR" b="1" dirty="0" smtClean="0"/>
              <a:t>hangisidir?</a:t>
            </a:r>
          </a:p>
          <a:p>
            <a:pPr marL="514350" indent="-514350">
              <a:buFont typeface="+mj-lt"/>
              <a:buAutoNum type="alphaLcParenR"/>
            </a:pPr>
            <a:r>
              <a:rPr lang="tr-TR" dirty="0" smtClean="0"/>
              <a:t>Yemin Kefareti</a:t>
            </a:r>
          </a:p>
          <a:p>
            <a:pPr marL="514350" indent="-514350">
              <a:buFont typeface="+mj-lt"/>
              <a:buAutoNum type="alphaLcParenR"/>
            </a:pPr>
            <a:r>
              <a:rPr lang="tr-TR" dirty="0" smtClean="0"/>
              <a:t>Boşanma Kefareti</a:t>
            </a:r>
          </a:p>
          <a:p>
            <a:pPr marL="514350" indent="-514350">
              <a:buFont typeface="+mj-lt"/>
              <a:buAutoNum type="alphaLcParenR"/>
            </a:pPr>
            <a:r>
              <a:rPr lang="tr-TR" dirty="0" err="1" smtClean="0"/>
              <a:t>Zıhar</a:t>
            </a:r>
            <a:r>
              <a:rPr lang="tr-TR" dirty="0" smtClean="0"/>
              <a:t> Kefareti</a:t>
            </a:r>
          </a:p>
          <a:p>
            <a:pPr marL="514350" indent="-514350">
              <a:buFont typeface="+mj-lt"/>
              <a:buAutoNum type="alphaLcParenR"/>
            </a:pPr>
            <a:r>
              <a:rPr lang="tr-TR" dirty="0" smtClean="0"/>
              <a:t>Talak Kefareti</a:t>
            </a:r>
          </a:p>
          <a:p>
            <a:pPr marL="514350" indent="-514350">
              <a:buFont typeface="+mj-lt"/>
              <a:buAutoNum type="alphaLcParenR"/>
            </a:pPr>
            <a:r>
              <a:rPr lang="tr-TR" dirty="0" smtClean="0"/>
              <a:t>Adak </a:t>
            </a:r>
            <a:r>
              <a:rPr lang="tr-TR" dirty="0"/>
              <a:t>Kefareti</a:t>
            </a:r>
          </a:p>
        </p:txBody>
      </p:sp>
    </p:spTree>
    <p:extLst>
      <p:ext uri="{BB962C8B-B14F-4D97-AF65-F5344CB8AC3E}">
        <p14:creationId xmlns:p14="http://schemas.microsoft.com/office/powerpoint/2010/main" val="104299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a:xfrm>
            <a:off x="838200" y="1582994"/>
            <a:ext cx="10515600" cy="4593969"/>
          </a:xfrm>
        </p:spPr>
        <p:txBody>
          <a:bodyPr>
            <a:normAutofit/>
          </a:bodyPr>
          <a:lstStyle/>
          <a:p>
            <a:pPr>
              <a:lnSpc>
                <a:spcPct val="110000"/>
              </a:lnSpc>
              <a:spcBef>
                <a:spcPts val="600"/>
              </a:spcBef>
            </a:pPr>
            <a:r>
              <a:rPr lang="tr-TR" dirty="0" smtClean="0"/>
              <a:t>Bu derste; öncelikle kefaretler konusu üzerinde duracağız.</a:t>
            </a:r>
          </a:p>
          <a:p>
            <a:pPr>
              <a:lnSpc>
                <a:spcPct val="110000"/>
              </a:lnSpc>
              <a:spcBef>
                <a:spcPts val="600"/>
              </a:spcBef>
            </a:pPr>
            <a:r>
              <a:rPr lang="tr-TR" dirty="0" smtClean="0"/>
              <a:t>İkinci bölümde ise adak konusundan bahsedeceğiz.</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00B050"/>
                </a:solidFill>
              </a:rPr>
              <a:t>Sıra sizde… </a:t>
            </a:r>
            <a:r>
              <a:rPr lang="tr-TR" b="1" dirty="0" smtClean="0">
                <a:solidFill>
                  <a:srgbClr val="00B050"/>
                </a:solidFill>
              </a:rPr>
              <a:t>(3. </a:t>
            </a:r>
            <a:r>
              <a:rPr lang="tr-TR" b="1" dirty="0">
                <a:solidFill>
                  <a:srgbClr val="00B050"/>
                </a:solidFill>
              </a:rPr>
              <a:t>Soru)</a:t>
            </a:r>
            <a:endParaRPr lang="tr-TR" dirty="0"/>
          </a:p>
        </p:txBody>
      </p:sp>
      <p:sp>
        <p:nvSpPr>
          <p:cNvPr id="3" name="İçerik Yer Tutucusu 2"/>
          <p:cNvSpPr>
            <a:spLocks noGrp="1"/>
          </p:cNvSpPr>
          <p:nvPr>
            <p:ph idx="1"/>
          </p:nvPr>
        </p:nvSpPr>
        <p:spPr>
          <a:xfrm>
            <a:off x="838200" y="1386348"/>
            <a:ext cx="10515600" cy="5093110"/>
          </a:xfrm>
        </p:spPr>
        <p:txBody>
          <a:bodyPr>
            <a:normAutofit/>
          </a:bodyPr>
          <a:lstStyle/>
          <a:p>
            <a:r>
              <a:rPr lang="tr-TR" dirty="0" smtClean="0"/>
              <a:t>Arapçada </a:t>
            </a:r>
            <a:r>
              <a:rPr lang="tr-TR" dirty="0"/>
              <a:t>nezir olarak ifade edilmektedir. Bir kimsenin dinen yükümlü olmadığı ibadet cinsinden bir şeyi kendisine vacip kılmasını ifade etmektedir. Başka bir </a:t>
            </a:r>
            <a:r>
              <a:rPr lang="tr-TR" dirty="0" smtClean="0"/>
              <a:t>ifade ile</a:t>
            </a:r>
            <a:r>
              <a:rPr lang="tr-TR" dirty="0"/>
              <a:t>; </a:t>
            </a:r>
            <a:r>
              <a:rPr lang="tr-TR" dirty="0" smtClean="0"/>
              <a:t>«bir </a:t>
            </a:r>
            <a:r>
              <a:rPr lang="tr-TR" dirty="0"/>
              <a:t>kimsenin ibadet cinsinden bir şeyi yapacağına dair Allah’a söz vermesi ve bu ibadeti kendisine sorumlu tutmasıdır</a:t>
            </a:r>
            <a:r>
              <a:rPr lang="tr-TR" dirty="0" smtClean="0"/>
              <a:t>.»</a:t>
            </a:r>
          </a:p>
          <a:p>
            <a:r>
              <a:rPr lang="tr-TR" b="1" dirty="0"/>
              <a:t>Tanımlanan kavram aşağıdakilerden </a:t>
            </a:r>
            <a:r>
              <a:rPr lang="tr-TR" b="1" dirty="0" smtClean="0"/>
              <a:t>hangisidir?</a:t>
            </a:r>
          </a:p>
          <a:p>
            <a:pPr marL="514350" indent="-514350">
              <a:buFont typeface="+mj-lt"/>
              <a:buAutoNum type="alphaLcParenR"/>
            </a:pPr>
            <a:r>
              <a:rPr lang="tr-TR" dirty="0" smtClean="0"/>
              <a:t>Yemin</a:t>
            </a:r>
          </a:p>
          <a:p>
            <a:pPr marL="514350" indent="-514350">
              <a:buFont typeface="+mj-lt"/>
              <a:buAutoNum type="alphaLcParenR"/>
            </a:pPr>
            <a:r>
              <a:rPr lang="tr-TR" dirty="0" smtClean="0"/>
              <a:t>Söz</a:t>
            </a:r>
          </a:p>
          <a:p>
            <a:pPr marL="514350" indent="-514350">
              <a:buFont typeface="+mj-lt"/>
              <a:buAutoNum type="alphaLcParenR"/>
            </a:pPr>
            <a:r>
              <a:rPr lang="tr-TR" dirty="0" smtClean="0"/>
              <a:t>Biat</a:t>
            </a:r>
          </a:p>
          <a:p>
            <a:pPr marL="514350" indent="-514350">
              <a:buFont typeface="+mj-lt"/>
              <a:buAutoNum type="alphaLcParenR"/>
            </a:pPr>
            <a:r>
              <a:rPr lang="tr-TR" dirty="0" smtClean="0"/>
              <a:t>Adak</a:t>
            </a:r>
          </a:p>
          <a:p>
            <a:pPr marL="514350" indent="-514350">
              <a:buFont typeface="+mj-lt"/>
              <a:buAutoNum type="alphaLcParenR"/>
            </a:pPr>
            <a:r>
              <a:rPr lang="tr-TR" dirty="0" smtClean="0"/>
              <a:t>Vacip</a:t>
            </a:r>
            <a:endParaRPr lang="tr-TR" dirty="0"/>
          </a:p>
        </p:txBody>
      </p:sp>
    </p:spTree>
    <p:extLst>
      <p:ext uri="{BB962C8B-B14F-4D97-AF65-F5344CB8AC3E}">
        <p14:creationId xmlns:p14="http://schemas.microsoft.com/office/powerpoint/2010/main" val="3886404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18101"/>
          </a:xfrm>
        </p:spPr>
        <p:txBody>
          <a:bodyPr>
            <a:normAutofit fontScale="90000"/>
          </a:bodyPr>
          <a:lstStyle/>
          <a:p>
            <a:r>
              <a:rPr lang="tr-TR" b="1" dirty="0">
                <a:solidFill>
                  <a:srgbClr val="00B050"/>
                </a:solidFill>
              </a:rPr>
              <a:t>Sıra sizde… </a:t>
            </a:r>
            <a:r>
              <a:rPr lang="tr-TR" b="1" dirty="0" smtClean="0">
                <a:solidFill>
                  <a:srgbClr val="00B050"/>
                </a:solidFill>
              </a:rPr>
              <a:t>(4. </a:t>
            </a:r>
            <a:r>
              <a:rPr lang="tr-TR" b="1" dirty="0">
                <a:solidFill>
                  <a:srgbClr val="00B050"/>
                </a:solidFill>
              </a:rPr>
              <a:t>Soru)</a:t>
            </a:r>
            <a:endParaRPr lang="tr-TR" dirty="0"/>
          </a:p>
        </p:txBody>
      </p:sp>
      <p:sp>
        <p:nvSpPr>
          <p:cNvPr id="3" name="İçerik Yer Tutucusu 2"/>
          <p:cNvSpPr>
            <a:spLocks noGrp="1"/>
          </p:cNvSpPr>
          <p:nvPr>
            <p:ph idx="1"/>
          </p:nvPr>
        </p:nvSpPr>
        <p:spPr>
          <a:xfrm>
            <a:off x="838200" y="1170039"/>
            <a:ext cx="10515600" cy="5594555"/>
          </a:xfrm>
        </p:spPr>
        <p:txBody>
          <a:bodyPr>
            <a:normAutofit/>
          </a:bodyPr>
          <a:lstStyle/>
          <a:p>
            <a:r>
              <a:rPr lang="tr-TR" dirty="0"/>
              <a:t>Ramazan orucunu eda ederken, herhangi bir mazereti olmaksızın kişinin kasten orucunu bozması durumundaki kefarettir. Orucu kasten bozan kişi için kefaretin ceza yönü ağırlıklıdır. </a:t>
            </a:r>
            <a:r>
              <a:rPr lang="tr-TR" dirty="0" smtClean="0"/>
              <a:t>İkrah (</a:t>
            </a:r>
            <a:r>
              <a:rPr lang="tr-TR" dirty="0"/>
              <a:t>zorlama), hata, unutma gibi kasıtlı olmayan durumlarda kefaret gerekmez</a:t>
            </a:r>
            <a:r>
              <a:rPr lang="tr-TR" dirty="0" smtClean="0"/>
              <a:t>.</a:t>
            </a:r>
          </a:p>
          <a:p>
            <a:r>
              <a:rPr lang="tr-TR" b="1" dirty="0"/>
              <a:t>Buna göre aşağıda oruç bozma kefareti ile ilgili olarak verilen bilgilerden hangisi </a:t>
            </a:r>
            <a:r>
              <a:rPr lang="tr-TR" b="1" u="sng" dirty="0" smtClean="0"/>
              <a:t>yanlıştır</a:t>
            </a:r>
            <a:r>
              <a:rPr lang="tr-TR" b="1" dirty="0" smtClean="0"/>
              <a:t>?</a:t>
            </a:r>
          </a:p>
          <a:p>
            <a:pPr marL="514350" indent="-514350">
              <a:buFont typeface="+mj-lt"/>
              <a:buAutoNum type="alphaLcParenR"/>
            </a:pPr>
            <a:r>
              <a:rPr lang="tr-TR" dirty="0" smtClean="0"/>
              <a:t>Bir </a:t>
            </a:r>
            <a:r>
              <a:rPr lang="tr-TR" dirty="0"/>
              <a:t>köle azat etmesi </a:t>
            </a:r>
            <a:r>
              <a:rPr lang="tr-TR" dirty="0" smtClean="0"/>
              <a:t>gerekir.</a:t>
            </a:r>
          </a:p>
          <a:p>
            <a:pPr marL="514350" indent="-514350">
              <a:buFont typeface="+mj-lt"/>
              <a:buAutoNum type="alphaLcParenR"/>
            </a:pPr>
            <a:r>
              <a:rPr lang="tr-TR" dirty="0" smtClean="0"/>
              <a:t>İki </a:t>
            </a:r>
            <a:r>
              <a:rPr lang="tr-TR" dirty="0"/>
              <a:t>ay peş peşe oruç tutması </a:t>
            </a:r>
            <a:r>
              <a:rPr lang="tr-TR" dirty="0" smtClean="0"/>
              <a:t>gerekir.</a:t>
            </a:r>
          </a:p>
          <a:p>
            <a:pPr marL="514350" indent="-514350">
              <a:buFont typeface="+mj-lt"/>
              <a:buAutoNum type="alphaLcParenR"/>
            </a:pPr>
            <a:r>
              <a:rPr lang="tr-TR" dirty="0" smtClean="0"/>
              <a:t>Kefarette </a:t>
            </a:r>
            <a:r>
              <a:rPr lang="tr-TR" dirty="0"/>
              <a:t>sıraya uyması </a:t>
            </a:r>
            <a:r>
              <a:rPr lang="tr-TR" dirty="0" smtClean="0"/>
              <a:t>gerekir.</a:t>
            </a:r>
          </a:p>
          <a:p>
            <a:pPr marL="514350" indent="-514350">
              <a:buFont typeface="+mj-lt"/>
              <a:buAutoNum type="alphaLcParenR"/>
            </a:pPr>
            <a:r>
              <a:rPr lang="tr-TR" dirty="0" smtClean="0"/>
              <a:t>Altmış </a:t>
            </a:r>
            <a:r>
              <a:rPr lang="tr-TR" dirty="0"/>
              <a:t>fakiri sabah akşam doyurması </a:t>
            </a:r>
            <a:r>
              <a:rPr lang="tr-TR" dirty="0" smtClean="0"/>
              <a:t>gerekir.</a:t>
            </a:r>
          </a:p>
          <a:p>
            <a:pPr marL="514350" indent="-514350">
              <a:buFont typeface="+mj-lt"/>
              <a:buAutoNum type="alphaLcParenR"/>
            </a:pPr>
            <a:r>
              <a:rPr lang="tr-TR" dirty="0" smtClean="0"/>
              <a:t>On </a:t>
            </a:r>
            <a:r>
              <a:rPr lang="tr-TR" dirty="0"/>
              <a:t>fakiri giydirmesi </a:t>
            </a:r>
            <a:r>
              <a:rPr lang="tr-TR" dirty="0" smtClean="0"/>
              <a:t>gerekir.</a:t>
            </a:r>
            <a:endParaRPr lang="tr-TR" dirty="0"/>
          </a:p>
        </p:txBody>
      </p:sp>
    </p:spTree>
    <p:extLst>
      <p:ext uri="{BB962C8B-B14F-4D97-AF65-F5344CB8AC3E}">
        <p14:creationId xmlns:p14="http://schemas.microsoft.com/office/powerpoint/2010/main" val="63940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3740"/>
          </a:xfrm>
        </p:spPr>
        <p:txBody>
          <a:bodyPr/>
          <a:lstStyle/>
          <a:p>
            <a:r>
              <a:rPr lang="tr-TR" b="1" dirty="0" smtClean="0">
                <a:solidFill>
                  <a:srgbClr val="C00000"/>
                </a:solidFill>
              </a:rPr>
              <a:t>Kefaretler</a:t>
            </a:r>
            <a:endParaRPr lang="tr-TR" b="1" dirty="0">
              <a:solidFill>
                <a:srgbClr val="C00000"/>
              </a:solidFill>
            </a:endParaRPr>
          </a:p>
        </p:txBody>
      </p:sp>
      <p:sp>
        <p:nvSpPr>
          <p:cNvPr id="3" name="İçerik Yer Tutucusu 2"/>
          <p:cNvSpPr>
            <a:spLocks noGrp="1"/>
          </p:cNvSpPr>
          <p:nvPr>
            <p:ph idx="1"/>
          </p:nvPr>
        </p:nvSpPr>
        <p:spPr>
          <a:xfrm>
            <a:off x="838200" y="1238865"/>
            <a:ext cx="10515600" cy="5201264"/>
          </a:xfrm>
        </p:spPr>
        <p:txBody>
          <a:bodyPr>
            <a:normAutofit/>
          </a:bodyPr>
          <a:lstStyle/>
          <a:p>
            <a:pPr>
              <a:lnSpc>
                <a:spcPct val="150000"/>
              </a:lnSpc>
              <a:spcBef>
                <a:spcPts val="600"/>
              </a:spcBef>
            </a:pPr>
            <a:r>
              <a:rPr lang="tr-TR" dirty="0"/>
              <a:t>Kefaret </a:t>
            </a:r>
            <a:r>
              <a:rPr lang="tr-TR" dirty="0" smtClean="0"/>
              <a:t>sözlükte </a:t>
            </a:r>
            <a:r>
              <a:rPr lang="tr-TR" b="1" dirty="0" smtClean="0">
                <a:solidFill>
                  <a:srgbClr val="00B050"/>
                </a:solidFill>
              </a:rPr>
              <a:t>«örtmek» </a:t>
            </a:r>
            <a:r>
              <a:rPr lang="tr-TR" dirty="0" smtClean="0"/>
              <a:t>ve </a:t>
            </a:r>
            <a:r>
              <a:rPr lang="tr-TR" b="1" dirty="0" smtClean="0">
                <a:solidFill>
                  <a:srgbClr val="00B050"/>
                </a:solidFill>
              </a:rPr>
              <a:t>«gizlemek» </a:t>
            </a:r>
            <a:r>
              <a:rPr lang="tr-TR" dirty="0"/>
              <a:t>anlamlarına </a:t>
            </a:r>
            <a:r>
              <a:rPr lang="tr-TR" dirty="0" smtClean="0"/>
              <a:t>gelmektedir.</a:t>
            </a:r>
          </a:p>
          <a:p>
            <a:pPr>
              <a:lnSpc>
                <a:spcPct val="150000"/>
              </a:lnSpc>
              <a:spcBef>
                <a:spcPts val="600"/>
              </a:spcBef>
            </a:pPr>
            <a:r>
              <a:rPr lang="tr-TR" dirty="0" smtClean="0"/>
              <a:t>Terim </a:t>
            </a:r>
            <a:r>
              <a:rPr lang="tr-TR" dirty="0"/>
              <a:t>anlamı ise, işlenen bir günahtan dolayı Allah’tan af dilemek niyetiyle yapılan ceza özelliği bulunan ve hem mal hem </a:t>
            </a:r>
            <a:r>
              <a:rPr lang="tr-TR" dirty="0" smtClean="0"/>
              <a:t>de beden </a:t>
            </a:r>
            <a:r>
              <a:rPr lang="tr-TR" dirty="0"/>
              <a:t>ile yapılan bir ibadettir. Kefaretlerin </a:t>
            </a:r>
            <a:r>
              <a:rPr lang="tr-TR" dirty="0" smtClean="0"/>
              <a:t>sebebi, </a:t>
            </a:r>
            <a:r>
              <a:rPr lang="tr-TR" dirty="0"/>
              <a:t>ya dinen yapılması gereken bir şeyin ihmali ya da yapılmaması gereken bir şeyin yapılmasıdır. </a:t>
            </a:r>
            <a:endParaRPr lang="tr-TR" dirty="0" smtClean="0"/>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smtClean="0">
                <a:solidFill>
                  <a:srgbClr val="C00000"/>
                </a:solidFill>
              </a:rPr>
              <a:t>Kefaretler</a:t>
            </a:r>
            <a:endParaRPr lang="tr-TR" b="1"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fontScale="92500"/>
          </a:bodyPr>
          <a:lstStyle/>
          <a:p>
            <a:pPr>
              <a:lnSpc>
                <a:spcPct val="150000"/>
              </a:lnSpc>
              <a:spcBef>
                <a:spcPts val="600"/>
              </a:spcBef>
            </a:pPr>
            <a:r>
              <a:rPr lang="tr-TR" dirty="0"/>
              <a:t>Yüce Allah bu şekildeki </a:t>
            </a:r>
            <a:r>
              <a:rPr lang="tr-TR" dirty="0" smtClean="0"/>
              <a:t>hatalı ya da kusurlu </a:t>
            </a:r>
            <a:r>
              <a:rPr lang="tr-TR" dirty="0"/>
              <a:t>davranışların karşılığında ibadet türünden fiillerin işlenmesine ve günah işleyen kişinin kendisini affettirmesine imkân </a:t>
            </a:r>
            <a:r>
              <a:rPr lang="tr-TR" dirty="0" smtClean="0"/>
              <a:t>tanımıştır.</a:t>
            </a:r>
          </a:p>
          <a:p>
            <a:pPr>
              <a:lnSpc>
                <a:spcPct val="150000"/>
              </a:lnSpc>
              <a:spcBef>
                <a:spcPts val="600"/>
              </a:spcBef>
            </a:pPr>
            <a:r>
              <a:rPr lang="tr-TR" dirty="0" smtClean="0"/>
              <a:t>Kur’an </a:t>
            </a:r>
            <a:r>
              <a:rPr lang="tr-TR" dirty="0"/>
              <a:t>ve sünnette belirtilen ya da sadece Hz. Peygamber’in ifadeleriyle sabit olan kefaretler vardır. Bunları şu şekilde sıralayabiliriz; </a:t>
            </a:r>
            <a:r>
              <a:rPr lang="tr-TR" b="1" dirty="0">
                <a:solidFill>
                  <a:srgbClr val="00B050"/>
                </a:solidFill>
              </a:rPr>
              <a:t>oruç bozma, yemin, </a:t>
            </a:r>
            <a:r>
              <a:rPr lang="tr-TR" b="1" dirty="0" err="1">
                <a:solidFill>
                  <a:srgbClr val="00B050"/>
                </a:solidFill>
              </a:rPr>
              <a:t>zıhar</a:t>
            </a:r>
            <a:r>
              <a:rPr lang="tr-TR" b="1" dirty="0">
                <a:solidFill>
                  <a:srgbClr val="00B050"/>
                </a:solidFill>
              </a:rPr>
              <a:t>, hac yasaklarını ihlal, adam </a:t>
            </a:r>
            <a:r>
              <a:rPr lang="tr-TR" b="1" dirty="0" smtClean="0">
                <a:solidFill>
                  <a:srgbClr val="00B050"/>
                </a:solidFill>
              </a:rPr>
              <a:t>öldürme ile </a:t>
            </a:r>
            <a:r>
              <a:rPr lang="tr-TR" b="1" dirty="0" err="1" smtClean="0">
                <a:solidFill>
                  <a:srgbClr val="00B050"/>
                </a:solidFill>
              </a:rPr>
              <a:t>hayızlı</a:t>
            </a:r>
            <a:r>
              <a:rPr lang="tr-TR" b="1" dirty="0" smtClean="0">
                <a:solidFill>
                  <a:srgbClr val="00B050"/>
                </a:solidFill>
              </a:rPr>
              <a:t> </a:t>
            </a:r>
            <a:r>
              <a:rPr lang="tr-TR" b="1" dirty="0">
                <a:solidFill>
                  <a:srgbClr val="00B050"/>
                </a:solidFill>
              </a:rPr>
              <a:t>iken cinsel </a:t>
            </a:r>
            <a:r>
              <a:rPr lang="tr-TR" b="1" dirty="0" smtClean="0">
                <a:solidFill>
                  <a:srgbClr val="00B050"/>
                </a:solidFill>
              </a:rPr>
              <a:t>ilişkide </a:t>
            </a:r>
            <a:r>
              <a:rPr lang="tr-TR" b="1" dirty="0">
                <a:solidFill>
                  <a:srgbClr val="00B050"/>
                </a:solidFill>
              </a:rPr>
              <a:t>bulunmak sebebiyle gereken </a:t>
            </a:r>
            <a:r>
              <a:rPr lang="tr-TR" b="1" dirty="0" smtClean="0">
                <a:solidFill>
                  <a:srgbClr val="00B050"/>
                </a:solidFill>
              </a:rPr>
              <a:t>kefaretler.</a:t>
            </a:r>
            <a:endParaRPr lang="tr-TR" dirty="0"/>
          </a:p>
        </p:txBody>
      </p:sp>
    </p:spTree>
    <p:extLst>
      <p:ext uri="{BB962C8B-B14F-4D97-AF65-F5344CB8AC3E}">
        <p14:creationId xmlns:p14="http://schemas.microsoft.com/office/powerpoint/2010/main" val="422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a:solidFill>
                  <a:srgbClr val="C00000"/>
                </a:solidFill>
              </a:rPr>
              <a:t>a. Oruç Bozma Kefareti </a:t>
            </a:r>
          </a:p>
        </p:txBody>
      </p:sp>
      <p:sp>
        <p:nvSpPr>
          <p:cNvPr id="3" name="İçerik Yer Tutucusu 2"/>
          <p:cNvSpPr>
            <a:spLocks noGrp="1"/>
          </p:cNvSpPr>
          <p:nvPr>
            <p:ph idx="1"/>
          </p:nvPr>
        </p:nvSpPr>
        <p:spPr>
          <a:xfrm>
            <a:off x="838200" y="1396181"/>
            <a:ext cx="10515600" cy="4780782"/>
          </a:xfrm>
        </p:spPr>
        <p:txBody>
          <a:bodyPr/>
          <a:lstStyle/>
          <a:p>
            <a:pPr>
              <a:lnSpc>
                <a:spcPct val="150000"/>
              </a:lnSpc>
              <a:spcBef>
                <a:spcPts val="600"/>
              </a:spcBef>
            </a:pPr>
            <a:r>
              <a:rPr lang="tr-TR" dirty="0"/>
              <a:t>Ramazan orucunu eda ederken, herhangi bir mazereti olmaksızın kişinin kasten orucunu bozması durumundaki </a:t>
            </a:r>
            <a:r>
              <a:rPr lang="tr-TR" dirty="0" smtClean="0"/>
              <a:t>kefarettir.</a:t>
            </a:r>
          </a:p>
          <a:p>
            <a:pPr>
              <a:lnSpc>
                <a:spcPct val="150000"/>
              </a:lnSpc>
              <a:spcBef>
                <a:spcPts val="600"/>
              </a:spcBef>
            </a:pPr>
            <a:r>
              <a:rPr lang="tr-TR" dirty="0" smtClean="0"/>
              <a:t>Orucu </a:t>
            </a:r>
            <a:r>
              <a:rPr lang="tr-TR" dirty="0"/>
              <a:t>kasten bozan kişi için kefaretin ceza yönü </a:t>
            </a:r>
            <a:r>
              <a:rPr lang="tr-TR" dirty="0" smtClean="0"/>
              <a:t>ağırlıklıdır.</a:t>
            </a:r>
          </a:p>
          <a:p>
            <a:pPr>
              <a:lnSpc>
                <a:spcPct val="150000"/>
              </a:lnSpc>
              <a:spcBef>
                <a:spcPts val="600"/>
              </a:spcBef>
            </a:pPr>
            <a:r>
              <a:rPr lang="tr-TR" dirty="0" smtClean="0"/>
              <a:t>İkrah (</a:t>
            </a:r>
            <a:r>
              <a:rPr lang="tr-TR" dirty="0"/>
              <a:t>zorlama), hata, unutma gibi kasıtlı olmayan durumlarda kefaret gerekmez. </a:t>
            </a:r>
          </a:p>
        </p:txBody>
      </p:sp>
    </p:spTree>
    <p:extLst>
      <p:ext uri="{BB962C8B-B14F-4D97-AF65-F5344CB8AC3E}">
        <p14:creationId xmlns:p14="http://schemas.microsoft.com/office/powerpoint/2010/main" val="4283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93404"/>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327355"/>
            <a:ext cx="10515600" cy="4849608"/>
          </a:xfrm>
        </p:spPr>
        <p:txBody>
          <a:bodyPr>
            <a:normAutofit fontScale="92500" lnSpcReduction="10000"/>
          </a:bodyPr>
          <a:lstStyle/>
          <a:p>
            <a:pPr>
              <a:lnSpc>
                <a:spcPct val="150000"/>
              </a:lnSpc>
              <a:spcBef>
                <a:spcPts val="600"/>
              </a:spcBef>
            </a:pPr>
            <a:r>
              <a:rPr lang="tr-TR" dirty="0"/>
              <a:t>Hanefi mezhebine göre hem kasten yiyip içmek hem de cinsel münasebette bulunmak kefaret gerektirir. Ancak Şafi mezhebine göre cinsel münasebet dışında kasten yiyip içmek için kefaret </a:t>
            </a:r>
            <a:r>
              <a:rPr lang="tr-TR" dirty="0" smtClean="0"/>
              <a:t>gerekmez.</a:t>
            </a:r>
          </a:p>
          <a:p>
            <a:pPr>
              <a:lnSpc>
                <a:spcPct val="150000"/>
              </a:lnSpc>
              <a:spcBef>
                <a:spcPts val="600"/>
              </a:spcBef>
            </a:pPr>
            <a:r>
              <a:rPr lang="tr-TR" b="1" dirty="0" smtClean="0">
                <a:solidFill>
                  <a:srgbClr val="00B050"/>
                </a:solidFill>
              </a:rPr>
              <a:t>Oruç </a:t>
            </a:r>
            <a:r>
              <a:rPr lang="tr-TR" b="1" dirty="0">
                <a:solidFill>
                  <a:srgbClr val="00B050"/>
                </a:solidFill>
              </a:rPr>
              <a:t>bozan kişinin kefareti: </a:t>
            </a:r>
            <a:r>
              <a:rPr lang="tr-TR" dirty="0"/>
              <a:t>Orucunu kasten bozan kişinin eğer imkânı varsa bir köle azat etmesi gerekir. Bunu yapmaya gücü yetmiyorsa peş peşe iki ay oruç tutması gerekmektedir. </a:t>
            </a:r>
            <a:r>
              <a:rPr lang="tr-TR" dirty="0" smtClean="0"/>
              <a:t>Buna </a:t>
            </a:r>
            <a:r>
              <a:rPr lang="tr-TR" dirty="0"/>
              <a:t>da gücü yetmiyorsa altmış fakiri hem sabah hem </a:t>
            </a:r>
            <a:r>
              <a:rPr lang="tr-TR" dirty="0" smtClean="0"/>
              <a:t>de akşam </a:t>
            </a:r>
            <a:r>
              <a:rPr lang="tr-TR" dirty="0"/>
              <a:t>doyurması gerekmektedir. Kefaret ödenirken sıraya riayet edilmesi gerekmektedir. </a:t>
            </a:r>
            <a:endParaRPr lang="tr-TR" dirty="0" smtClean="0"/>
          </a:p>
        </p:txBody>
      </p:sp>
    </p:spTree>
    <p:extLst>
      <p:ext uri="{BB962C8B-B14F-4D97-AF65-F5344CB8AC3E}">
        <p14:creationId xmlns:p14="http://schemas.microsoft.com/office/powerpoint/2010/main" val="27829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a:solidFill>
                  <a:srgbClr val="C00000"/>
                </a:solidFill>
              </a:rPr>
              <a:t>b. Yemin Kefareti </a:t>
            </a:r>
          </a:p>
        </p:txBody>
      </p:sp>
      <p:sp>
        <p:nvSpPr>
          <p:cNvPr id="3" name="İçerik Yer Tutucusu 2"/>
          <p:cNvSpPr>
            <a:spLocks noGrp="1"/>
          </p:cNvSpPr>
          <p:nvPr>
            <p:ph idx="1"/>
          </p:nvPr>
        </p:nvSpPr>
        <p:spPr>
          <a:xfrm>
            <a:off x="838200" y="1189703"/>
            <a:ext cx="10515600" cy="5319251"/>
          </a:xfrm>
        </p:spPr>
        <p:txBody>
          <a:bodyPr>
            <a:normAutofit fontScale="92500" lnSpcReduction="10000"/>
          </a:bodyPr>
          <a:lstStyle/>
          <a:p>
            <a:pPr>
              <a:lnSpc>
                <a:spcPct val="150000"/>
              </a:lnSpc>
              <a:spcBef>
                <a:spcPts val="600"/>
              </a:spcBef>
            </a:pPr>
            <a:r>
              <a:rPr lang="tr-TR" dirty="0"/>
              <a:t>Bir kimsenin yaptığı yemine riayet etmeyip yemini bozması halinde gereken kefarettir. </a:t>
            </a:r>
            <a:r>
              <a:rPr lang="tr-TR" dirty="0" smtClean="0"/>
              <a:t>Yeminini </a:t>
            </a:r>
            <a:r>
              <a:rPr lang="tr-TR" dirty="0"/>
              <a:t>bozan </a:t>
            </a:r>
            <a:r>
              <a:rPr lang="tr-TR" dirty="0" smtClean="0"/>
              <a:t>ve Allah’ı </a:t>
            </a:r>
            <a:r>
              <a:rPr lang="tr-TR" dirty="0"/>
              <a:t>şahit göstererek söz verip bu sözünde durmayan </a:t>
            </a:r>
            <a:r>
              <a:rPr lang="tr-TR" dirty="0" smtClean="0"/>
              <a:t>kimsenin </a:t>
            </a:r>
            <a:r>
              <a:rPr lang="tr-TR" dirty="0"/>
              <a:t>ceza olarak imkânı varsa köle azat etmesi gerekmektedir. Buna durumu müsait </a:t>
            </a:r>
            <a:r>
              <a:rPr lang="tr-TR" dirty="0" smtClean="0"/>
              <a:t>değilse, </a:t>
            </a:r>
            <a:r>
              <a:rPr lang="tr-TR" dirty="0"/>
              <a:t>on fakiri hem sabah hem </a:t>
            </a:r>
            <a:r>
              <a:rPr lang="tr-TR" dirty="0" smtClean="0"/>
              <a:t>de akşam </a:t>
            </a:r>
            <a:r>
              <a:rPr lang="tr-TR" dirty="0"/>
              <a:t>doyurması ya da on fakiri giydirmesi gerekmektedir. Yemin kefaretinde sıraya riayet etmesine gerek yoktur. Yeminini bozan kişi dilediği kefaret şekliyle ödeyebilir. Kişinin gücü hiç birine </a:t>
            </a:r>
            <a:r>
              <a:rPr lang="tr-TR" dirty="0" smtClean="0"/>
              <a:t>yetmiyorsa, </a:t>
            </a:r>
            <a:r>
              <a:rPr lang="tr-TR" dirty="0"/>
              <a:t>üç gün oruç tutması gerekmektedir. Hanefi ve Hanbeli mezheplerine göre </a:t>
            </a:r>
            <a:r>
              <a:rPr lang="tr-TR" dirty="0" smtClean="0"/>
              <a:t>bu orucun </a:t>
            </a:r>
            <a:r>
              <a:rPr lang="tr-TR" dirty="0"/>
              <a:t>üç gün peş peşe tutulması </a:t>
            </a:r>
            <a:r>
              <a:rPr lang="tr-TR" dirty="0" smtClean="0"/>
              <a:t>gerekmektedir.</a:t>
            </a:r>
            <a:endParaRPr lang="tr-TR" dirty="0"/>
          </a:p>
        </p:txBody>
      </p:sp>
    </p:spTree>
    <p:extLst>
      <p:ext uri="{BB962C8B-B14F-4D97-AF65-F5344CB8AC3E}">
        <p14:creationId xmlns:p14="http://schemas.microsoft.com/office/powerpoint/2010/main" val="412584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45921"/>
          </a:xfrm>
        </p:spPr>
        <p:txBody>
          <a:bodyPr/>
          <a:lstStyle/>
          <a:p>
            <a:r>
              <a:rPr lang="tr-TR" b="1" dirty="0">
                <a:solidFill>
                  <a:srgbClr val="C00000"/>
                </a:solidFill>
              </a:rPr>
              <a:t>c. </a:t>
            </a:r>
            <a:r>
              <a:rPr lang="tr-TR" b="1" dirty="0" err="1">
                <a:solidFill>
                  <a:srgbClr val="C00000"/>
                </a:solidFill>
              </a:rPr>
              <a:t>Zıhar</a:t>
            </a:r>
            <a:r>
              <a:rPr lang="tr-TR" b="1" dirty="0">
                <a:solidFill>
                  <a:srgbClr val="C00000"/>
                </a:solidFill>
              </a:rPr>
              <a:t> Kefareti</a:t>
            </a:r>
          </a:p>
        </p:txBody>
      </p:sp>
      <p:sp>
        <p:nvSpPr>
          <p:cNvPr id="3" name="İçerik Yer Tutucusu 2"/>
          <p:cNvSpPr>
            <a:spLocks noGrp="1"/>
          </p:cNvSpPr>
          <p:nvPr>
            <p:ph idx="1"/>
          </p:nvPr>
        </p:nvSpPr>
        <p:spPr>
          <a:xfrm>
            <a:off x="838200" y="1111046"/>
            <a:ext cx="10515600" cy="5437238"/>
          </a:xfrm>
        </p:spPr>
        <p:txBody>
          <a:bodyPr>
            <a:normAutofit/>
          </a:bodyPr>
          <a:lstStyle/>
          <a:p>
            <a:pPr>
              <a:lnSpc>
                <a:spcPct val="150000"/>
              </a:lnSpc>
              <a:spcBef>
                <a:spcPts val="600"/>
              </a:spcBef>
            </a:pPr>
            <a:r>
              <a:rPr lang="tr-TR" dirty="0" err="1"/>
              <a:t>Zıhar</a:t>
            </a:r>
            <a:r>
              <a:rPr lang="tr-TR" dirty="0"/>
              <a:t> kelimesi sözlükte “sırt” manasına gelmektedir. Kökü İslam öncesi Arap toplumunun kültürüne kadar dayanmaktadır. Cahiliye döneminde bir erkeğin karısına “Sen bana artık anamın sırtı gibisin” demesiyle birlikte, </a:t>
            </a:r>
            <a:r>
              <a:rPr lang="tr-TR" dirty="0" smtClean="0"/>
              <a:t>eşini annesi </a:t>
            </a:r>
            <a:r>
              <a:rPr lang="tr-TR" dirty="0"/>
              <a:t>gibi gördüğü için kendisine haram kıldığına inanılırdı. Ve artık boşanmış sayılırlardı. </a:t>
            </a:r>
          </a:p>
        </p:txBody>
      </p:sp>
    </p:spTree>
    <p:extLst>
      <p:ext uri="{BB962C8B-B14F-4D97-AF65-F5344CB8AC3E}">
        <p14:creationId xmlns:p14="http://schemas.microsoft.com/office/powerpoint/2010/main" val="13160624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1661</Words>
  <Application>Microsoft Office PowerPoint</Application>
  <PresentationFormat>Geniş ekran</PresentationFormat>
  <Paragraphs>105</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Adobe Caslon Pro</vt:lpstr>
      <vt:lpstr>Adobe Myungjo Std M</vt:lpstr>
      <vt:lpstr>Arial</vt:lpstr>
      <vt:lpstr>Calibri</vt:lpstr>
      <vt:lpstr>Calibri Light</vt:lpstr>
      <vt:lpstr>Office Teması</vt:lpstr>
      <vt:lpstr> </vt:lpstr>
      <vt:lpstr>PowerPoint Sunusu</vt:lpstr>
      <vt:lpstr>Bu derste neler öğreneceğiz?</vt:lpstr>
      <vt:lpstr>Kefaretler</vt:lpstr>
      <vt:lpstr>Kefaretler</vt:lpstr>
      <vt:lpstr>a. Oruç Bozma Kefareti </vt:lpstr>
      <vt:lpstr>Bilgi Notu…</vt:lpstr>
      <vt:lpstr>b. Yemin Kefareti </vt:lpstr>
      <vt:lpstr>c. Zıhar Kefareti</vt:lpstr>
      <vt:lpstr>c. Zıhar Kefareti</vt:lpstr>
      <vt:lpstr>Odaklanalım!...</vt:lpstr>
      <vt:lpstr>d. Adam Öldürme Kefareti</vt:lpstr>
      <vt:lpstr>e. Hacda Tıraş Olma Kefareti</vt:lpstr>
      <vt:lpstr>f. Kadın Hayızlı İken Cinsel Münasebette Bulunma Kefareti </vt:lpstr>
      <vt:lpstr>f. Kadın Hayızlı İken Cinsel Münasebette Bulunma Kefareti </vt:lpstr>
      <vt:lpstr>Oruç Bozma Kefareti</vt:lpstr>
      <vt:lpstr> Yemin Kefareti </vt:lpstr>
      <vt:lpstr>Zıhar Kefareti</vt:lpstr>
      <vt:lpstr>Adam Öldürme Kefareti</vt:lpstr>
      <vt:lpstr>Hacda Tıraş Olma Kefareti</vt:lpstr>
      <vt:lpstr>Hayızlı Kadın ile Cinsel Münasebette bulunma Kefareti</vt:lpstr>
      <vt:lpstr>Adak</vt:lpstr>
      <vt:lpstr>Adak</vt:lpstr>
      <vt:lpstr>Adak</vt:lpstr>
      <vt:lpstr>Bilgi Notu…</vt:lpstr>
      <vt:lpstr>Bilgi Notu…</vt:lpstr>
      <vt:lpstr>Bilgi Notu…</vt:lpstr>
      <vt:lpstr>Sıra sizde… (2. Soru)</vt:lpstr>
      <vt:lpstr>Sıra sizde… (2. Soru)</vt:lpstr>
      <vt:lpstr>Sıra sizde… (3. Soru)</vt:lpstr>
      <vt:lpstr>Sıra sizde… (4. Soru)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Sınıf-1</cp:lastModifiedBy>
  <cp:revision>113</cp:revision>
  <dcterms:created xsi:type="dcterms:W3CDTF">2020-11-30T19:20:16Z</dcterms:created>
  <dcterms:modified xsi:type="dcterms:W3CDTF">2021-01-07T12:21:09Z</dcterms:modified>
</cp:coreProperties>
</file>